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63" r:id="rId6"/>
    <p:sldId id="273" r:id="rId7"/>
    <p:sldId id="268" r:id="rId8"/>
    <p:sldId id="270" r:id="rId9"/>
    <p:sldId id="272" r:id="rId10"/>
    <p:sldId id="264" r:id="rId11"/>
    <p:sldId id="269" r:id="rId12"/>
    <p:sldId id="258" r:id="rId13"/>
    <p:sldId id="259" r:id="rId14"/>
    <p:sldId id="26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65294-9E89-174D-8844-C8BA662B992B}" type="datetimeFigureOut">
              <a:rPr lang="fr-FR" smtClean="0"/>
              <a:t>08/12/16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9FA3-8763-0C49-A90F-C1F1990CF57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78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150-4FD7-4802-B0EB-D52217513A72}" type="datetime1">
              <a:rPr lang="en-US" smtClean="0"/>
              <a:pPr/>
              <a:t>08/12/16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08/12/16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de montage séquent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08/12/16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9345-DEE0-4B07-8E32-441AC9DA095E}" type="datetime1">
              <a:rPr lang="en-US" smtClean="0"/>
              <a:pPr/>
              <a:t>08/12/16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08/12/16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1909345-DEE0-4B07-8E32-441AC9DA095E}" type="datetime1">
              <a:rPr lang="en-US" smtClean="0"/>
              <a:pPr/>
              <a:t>08/12/16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ain.rallet@u-psud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21013"/>
            <a:ext cx="7772400" cy="978408"/>
          </a:xfrm>
        </p:spPr>
        <p:txBody>
          <a:bodyPr/>
          <a:lstStyle/>
          <a:p>
            <a:r>
              <a:rPr lang="fr-FR" dirty="0" smtClean="0"/>
              <a:t>Peut-on vendre des données personnelles ?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288010"/>
            <a:ext cx="7772400" cy="877824"/>
          </a:xfrm>
        </p:spPr>
        <p:txBody>
          <a:bodyPr>
            <a:normAutofit/>
          </a:bodyPr>
          <a:lstStyle/>
          <a:p>
            <a:r>
              <a:rPr lang="fr-FR" sz="2800" i="1" dirty="0"/>
              <a:t>D</a:t>
            </a:r>
            <a:r>
              <a:rPr lang="fr-FR" sz="2800" i="1" dirty="0" smtClean="0"/>
              <a:t>rôle de question</a:t>
            </a:r>
            <a:endParaRPr lang="fr-FR" sz="2800" i="1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38200" y="4366532"/>
            <a:ext cx="7772400" cy="1704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Alain Rallet</a:t>
            </a:r>
          </a:p>
          <a:p>
            <a:endParaRPr lang="fr-FR" dirty="0" smtClean="0"/>
          </a:p>
          <a:p>
            <a:r>
              <a:rPr lang="fr-FR" dirty="0" smtClean="0"/>
              <a:t>Université de Paris Sud</a:t>
            </a:r>
          </a:p>
          <a:p>
            <a:r>
              <a:rPr lang="fr-FR" dirty="0">
                <a:hlinkClick r:id="rId2"/>
              </a:rPr>
              <a:t>a</a:t>
            </a:r>
            <a:r>
              <a:rPr lang="fr-FR" dirty="0" smtClean="0">
                <a:hlinkClick r:id="rId2"/>
              </a:rPr>
              <a:t>lain.rallet@u-psud.fr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CNRS 8/12/2016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276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L’effet d’agrégation </a:t>
            </a:r>
            <a:br>
              <a:rPr lang="fr-FR" sz="3600" dirty="0" smtClean="0"/>
            </a:br>
            <a:r>
              <a:rPr lang="fr-FR" sz="3100" dirty="0" smtClean="0"/>
              <a:t>2 modes de dépossession pour la personne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493217"/>
          </a:xfrm>
        </p:spPr>
        <p:txBody>
          <a:bodyPr>
            <a:normAutofit fontScale="92500" lnSpcReduction="10000"/>
          </a:bodyPr>
          <a:lstStyle/>
          <a:p>
            <a:r>
              <a:rPr lang="fr-FR" b="1" i="1" dirty="0" smtClean="0"/>
              <a:t>Dépossession technique </a:t>
            </a:r>
            <a:r>
              <a:rPr lang="fr-FR" dirty="0" smtClean="0"/>
              <a:t>: pas de contact direct avec le broker</a:t>
            </a:r>
          </a:p>
          <a:p>
            <a:pPr lvl="1"/>
            <a:r>
              <a:rPr lang="fr-FR" dirty="0" smtClean="0"/>
              <a:t>économie invisible : méconnaissance, difficulté de s’y retrouver</a:t>
            </a:r>
          </a:p>
          <a:p>
            <a:pPr lvl="1"/>
            <a:r>
              <a:rPr lang="fr-FR" dirty="0" smtClean="0"/>
              <a:t>Débat sur régulation </a:t>
            </a:r>
          </a:p>
          <a:p>
            <a:pPr lvl="2"/>
            <a:r>
              <a:rPr lang="fr-FR" dirty="0" smtClean="0"/>
              <a:t>USA : charge sur le consommateur </a:t>
            </a:r>
          </a:p>
          <a:p>
            <a:pPr lvl="3"/>
            <a:r>
              <a:rPr lang="fr-FR" dirty="0"/>
              <a:t>Assurer la transparence : suggestion serveur central, identification DB, DP collectées, méthodes, utilisation, connaissance algorithmes</a:t>
            </a:r>
          </a:p>
          <a:p>
            <a:pPr lvl="3"/>
            <a:r>
              <a:rPr lang="fr-FR" dirty="0"/>
              <a:t>Permettre l’accès aux DP </a:t>
            </a:r>
            <a:r>
              <a:rPr lang="fr-FR" dirty="0" smtClean="0"/>
              <a:t>collectées, </a:t>
            </a:r>
            <a:r>
              <a:rPr lang="fr-FR" dirty="0" err="1" smtClean="0"/>
              <a:t>opt</a:t>
            </a:r>
            <a:r>
              <a:rPr lang="fr-FR" dirty="0" smtClean="0"/>
              <a:t> out</a:t>
            </a:r>
            <a:endParaRPr lang="fr-FR" dirty="0"/>
          </a:p>
          <a:p>
            <a:pPr lvl="3"/>
            <a:r>
              <a:rPr lang="fr-FR" dirty="0"/>
              <a:t>Risques de discrimination (base ethnique + revenus + formation + lieu résidence..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Europe : charge sur le collecteur/broker/utilisateur</a:t>
            </a:r>
          </a:p>
          <a:p>
            <a:pPr lvl="3"/>
            <a:r>
              <a:rPr lang="fr-FR" dirty="0" smtClean="0"/>
              <a:t>Consentement explicite du consommateur par un acte clair</a:t>
            </a:r>
          </a:p>
          <a:p>
            <a:pPr lvl="3"/>
            <a:r>
              <a:rPr lang="fr-FR" dirty="0" smtClean="0"/>
              <a:t>Information sur source des DP, existence d’un profilage…</a:t>
            </a:r>
          </a:p>
          <a:p>
            <a:pPr lvl="3"/>
            <a:r>
              <a:rPr lang="fr-FR" dirty="0" smtClean="0"/>
              <a:t>L’achat et la réutilisation de fichiers de DP pour finalités fixées par l’acheteur en fon un responsable de traitement et donc de tout </a:t>
            </a:r>
            <a:r>
              <a:rPr lang="fr-FR" dirty="0" err="1" smtClean="0"/>
              <a:t>manqueemnt</a:t>
            </a:r>
            <a:endParaRPr lang="fr-FR" dirty="0">
              <a:effectLst/>
            </a:endParaRPr>
          </a:p>
          <a:p>
            <a:pPr lvl="3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1842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075510"/>
            <a:ext cx="7770813" cy="5377553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Dépossession économique </a:t>
            </a:r>
          </a:p>
          <a:p>
            <a:pPr lvl="1"/>
            <a:r>
              <a:rPr lang="fr-FR" dirty="0" smtClean="0"/>
              <a:t>Les DP changent de nature : données </a:t>
            </a:r>
            <a:r>
              <a:rPr lang="fr-FR" dirty="0" smtClean="0"/>
              <a:t>brutes, profils </a:t>
            </a:r>
            <a:endParaRPr lang="fr-FR" dirty="0" smtClean="0"/>
          </a:p>
          <a:p>
            <a:pPr lvl="1"/>
            <a:r>
              <a:rPr lang="fr-FR" dirty="0" smtClean="0"/>
              <a:t>Valeurs incommensurables :</a:t>
            </a:r>
          </a:p>
          <a:p>
            <a:pPr lvl="2"/>
            <a:r>
              <a:rPr lang="fr-FR" dirty="0"/>
              <a:t>Une DP simple a une faible valeur </a:t>
            </a:r>
          </a:p>
          <a:p>
            <a:pPr lvl="2"/>
            <a:r>
              <a:rPr lang="fr-FR" dirty="0"/>
              <a:t>Valeur agrégée très forte</a:t>
            </a:r>
          </a:p>
          <a:p>
            <a:pPr lvl="1"/>
            <a:r>
              <a:rPr lang="fr-FR" dirty="0" smtClean="0"/>
              <a:t>Or l’individu n’est pas en relation avec le broker mais avec le collecteur (« transaction » sur la DP simple)</a:t>
            </a:r>
          </a:p>
          <a:p>
            <a:pPr lvl="1"/>
            <a:r>
              <a:rPr lang="fr-FR" dirty="0" smtClean="0"/>
              <a:t>Pas en mesure de capter la valeur dérivée de ses DP</a:t>
            </a:r>
            <a:endParaRPr lang="fr-FR" dirty="0"/>
          </a:p>
          <a:p>
            <a:pPr lvl="1"/>
            <a:r>
              <a:rPr lang="fr-FR" dirty="0" smtClean="0"/>
              <a:t>Fonctionnement des 2 marchés :</a:t>
            </a:r>
          </a:p>
          <a:p>
            <a:pPr lvl="2"/>
            <a:r>
              <a:rPr lang="fr-FR" dirty="0" smtClean="0"/>
              <a:t>Valeur des DP révélée sur le marché final brokers/annonceurs</a:t>
            </a:r>
          </a:p>
          <a:p>
            <a:pPr lvl="2"/>
            <a:r>
              <a:rPr lang="fr-FR" dirty="0" smtClean="0"/>
              <a:t>Revenus tirés d’une campagne pub ciblée déterminent limite supérieure acquisition des profils</a:t>
            </a:r>
          </a:p>
          <a:p>
            <a:pPr lvl="2"/>
            <a:r>
              <a:rPr lang="fr-FR" dirty="0" smtClean="0"/>
              <a:t>Valeur des profils déterminent celle des inputs (DP brutes)</a:t>
            </a:r>
          </a:p>
          <a:p>
            <a:pPr lvl="2"/>
            <a:r>
              <a:rPr lang="fr-FR" dirty="0" smtClean="0"/>
              <a:t>Mais…</a:t>
            </a:r>
          </a:p>
        </p:txBody>
      </p:sp>
    </p:spTree>
    <p:extLst>
      <p:ext uri="{BB962C8B-B14F-4D97-AF65-F5344CB8AC3E}">
        <p14:creationId xmlns:p14="http://schemas.microsoft.com/office/powerpoint/2010/main" val="282481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Un emboîtement difficile des marchés de DP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1308" y="1869141"/>
            <a:ext cx="8228790" cy="4739418"/>
          </a:xfrm>
        </p:spPr>
        <p:txBody>
          <a:bodyPr>
            <a:normAutofit fontScale="85000" lnSpcReduction="10000"/>
          </a:bodyPr>
          <a:lstStyle/>
          <a:p>
            <a:pPr marL="342900" lvl="2" indent="-342900">
              <a:spcBef>
                <a:spcPts val="2000"/>
              </a:spcBef>
            </a:pPr>
            <a:r>
              <a:rPr lang="fr-FR" sz="2600" dirty="0"/>
              <a:t>Pas de lien linéaire direct entre valeur des profils et </a:t>
            </a:r>
            <a:r>
              <a:rPr lang="fr-FR" sz="2600" dirty="0" smtClean="0"/>
              <a:t>valeur d’acquisition des données brutes sur le marché de la collecte</a:t>
            </a:r>
          </a:p>
          <a:p>
            <a:pPr marL="679450" lvl="3" indent="-342900">
              <a:spcBef>
                <a:spcPts val="2000"/>
              </a:spcBef>
            </a:pPr>
            <a:r>
              <a:rPr lang="fr-FR" sz="2100" dirty="0" smtClean="0"/>
              <a:t>C’est le croisement des données qui fait la valeur</a:t>
            </a:r>
          </a:p>
          <a:p>
            <a:pPr marL="679450" lvl="3" indent="-342900">
              <a:spcBef>
                <a:spcPts val="2000"/>
              </a:spcBef>
            </a:pPr>
            <a:r>
              <a:rPr lang="fr-FR" sz="2100" dirty="0" smtClean="0"/>
              <a:t>DP, biens non rivaux, duplication facile des fichiers, marché </a:t>
            </a:r>
            <a:r>
              <a:rPr lang="fr-FR" sz="2100" dirty="0" err="1" smtClean="0"/>
              <a:t>Darknet</a:t>
            </a:r>
            <a:endParaRPr lang="fr-FR" sz="2100" dirty="0" smtClean="0"/>
          </a:p>
          <a:p>
            <a:pPr lvl="2"/>
            <a:r>
              <a:rPr lang="fr-FR" dirty="0"/>
              <a:t>20 millions d’adresses mail françaises « </a:t>
            </a:r>
            <a:r>
              <a:rPr lang="fr-FR" dirty="0" err="1"/>
              <a:t>fresh</a:t>
            </a:r>
            <a:r>
              <a:rPr lang="fr-FR" dirty="0"/>
              <a:t> » pour 15€ (en fait 7 millions car redondance des fichiers du au piratage)</a:t>
            </a:r>
          </a:p>
          <a:p>
            <a:pPr lvl="2"/>
            <a:r>
              <a:rPr lang="fr-FR" dirty="0"/>
              <a:t>Numéros de cartes bancaires : quelques € l’une</a:t>
            </a:r>
          </a:p>
          <a:p>
            <a:pPr lvl="2"/>
            <a:r>
              <a:rPr lang="fr-FR" dirty="0"/>
              <a:t>1 million de personnes dans le monde (nom, prénom, adresse, email, mot de passe, numéro de Sécurité Sociale ou religion) : 500</a:t>
            </a:r>
            <a:r>
              <a:rPr lang="fr-FR" dirty="0" smtClean="0"/>
              <a:t>€</a:t>
            </a:r>
            <a:endParaRPr lang="fr-FR" dirty="0"/>
          </a:p>
          <a:p>
            <a:r>
              <a:rPr lang="fr-FR" sz="2800" dirty="0" smtClean="0"/>
              <a:t>Pas d’échange explicite entre individus et primo-collecteurs</a:t>
            </a:r>
          </a:p>
          <a:p>
            <a:r>
              <a:rPr lang="fr-FR" sz="2800" dirty="0" smtClean="0"/>
              <a:t>Difficulté intrinsèque </a:t>
            </a:r>
            <a:r>
              <a:rPr lang="fr-FR" sz="2800" dirty="0"/>
              <a:t>de remettre le </a:t>
            </a:r>
            <a:r>
              <a:rPr lang="fr-FR" sz="2800" dirty="0" smtClean="0"/>
              <a:t>consommateur </a:t>
            </a:r>
            <a:r>
              <a:rPr lang="fr-FR" sz="2800" dirty="0"/>
              <a:t>dans le </a:t>
            </a:r>
            <a:r>
              <a:rPr lang="fr-FR" sz="2800" dirty="0" smtClean="0"/>
              <a:t>jeu marchand de ses DP</a:t>
            </a:r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4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Créer un marché des DP entre individus et exploitants ?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69140"/>
            <a:ext cx="7770813" cy="4411111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Arguments :</a:t>
            </a:r>
          </a:p>
          <a:p>
            <a:pPr lvl="1"/>
            <a:r>
              <a:rPr lang="fr-FR" sz="2400" dirty="0"/>
              <a:t>Le consommateur est floué : il ne lui revient pas la contrepartie de ce qu’il est devenu « le produit » dans l’économie numérique</a:t>
            </a:r>
          </a:p>
          <a:p>
            <a:pPr lvl="1"/>
            <a:r>
              <a:rPr lang="fr-FR" sz="2400" dirty="0"/>
              <a:t>Monétiser ces données, moyen de le responsabiliser (</a:t>
            </a:r>
            <a:r>
              <a:rPr lang="fr-FR" sz="2400" i="1" dirty="0" err="1"/>
              <a:t>privacy</a:t>
            </a:r>
            <a:r>
              <a:rPr lang="fr-FR" sz="2400" i="1" dirty="0"/>
              <a:t> </a:t>
            </a:r>
            <a:r>
              <a:rPr lang="fr-FR" sz="2400" i="1" dirty="0" err="1"/>
              <a:t>paradox</a:t>
            </a:r>
            <a:r>
              <a:rPr lang="fr-FR" sz="2400" dirty="0"/>
              <a:t>) dans une société fondée sur </a:t>
            </a:r>
            <a:r>
              <a:rPr lang="fr-FR" sz="2400" dirty="0" smtClean="0"/>
              <a:t>l’argent</a:t>
            </a:r>
          </a:p>
          <a:p>
            <a:pPr lvl="1"/>
            <a:r>
              <a:rPr lang="fr-FR" sz="2400" dirty="0" err="1" smtClean="0"/>
              <a:t>Empowerment</a:t>
            </a:r>
            <a:r>
              <a:rPr lang="fr-FR" sz="2400" dirty="0" smtClean="0"/>
              <a:t> du consommateur</a:t>
            </a:r>
          </a:p>
          <a:p>
            <a:pPr lvl="1"/>
            <a:r>
              <a:rPr lang="fr-FR" sz="2400" dirty="0" smtClean="0"/>
              <a:t>Expériences : </a:t>
            </a:r>
            <a:r>
              <a:rPr lang="fr-FR" sz="2400" dirty="0" err="1" smtClean="0"/>
              <a:t>Mydata</a:t>
            </a:r>
            <a:r>
              <a:rPr lang="fr-FR" sz="2400" dirty="0" smtClean="0"/>
              <a:t>, </a:t>
            </a:r>
            <a:r>
              <a:rPr lang="fr-FR" sz="2400" dirty="0" err="1" smtClean="0"/>
              <a:t>Mesinfos</a:t>
            </a:r>
            <a:r>
              <a:rPr lang="is-IS" sz="2400" dirty="0" smtClean="0"/>
              <a:t>…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18922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U</a:t>
            </a:r>
            <a:r>
              <a:rPr lang="fr-FR" sz="3200" dirty="0" smtClean="0"/>
              <a:t>ne question délicate:</a:t>
            </a:r>
            <a:br>
              <a:rPr lang="fr-FR" sz="3200" dirty="0" smtClean="0"/>
            </a:br>
            <a:r>
              <a:rPr lang="fr-FR" sz="3200" dirty="0" smtClean="0"/>
              <a:t>Peut-on vendre </a:t>
            </a:r>
            <a:r>
              <a:rPr lang="fr-FR" sz="3200" i="1" dirty="0" smtClean="0"/>
              <a:t>ses</a:t>
            </a:r>
            <a:r>
              <a:rPr lang="fr-FR" sz="3200" dirty="0" smtClean="0"/>
              <a:t> DP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Objections </a:t>
            </a:r>
          </a:p>
          <a:p>
            <a:pPr lvl="1"/>
            <a:r>
              <a:rPr lang="fr-FR" sz="2200" dirty="0" smtClean="0"/>
              <a:t>Éthiques</a:t>
            </a:r>
          </a:p>
          <a:p>
            <a:pPr lvl="1"/>
            <a:r>
              <a:rPr lang="fr-FR" sz="2200" dirty="0" smtClean="0"/>
              <a:t>Juridiques</a:t>
            </a:r>
          </a:p>
          <a:p>
            <a:pPr lvl="1"/>
            <a:r>
              <a:rPr lang="fr-FR" sz="2200" dirty="0" smtClean="0"/>
              <a:t>Comportementales (manager ses données) : limites cognitives, inégalités</a:t>
            </a:r>
            <a:endParaRPr lang="fr-FR" sz="2200" dirty="0"/>
          </a:p>
          <a:p>
            <a:pPr lvl="1"/>
            <a:r>
              <a:rPr lang="fr-FR" sz="2200" dirty="0" smtClean="0"/>
              <a:t>Economiques </a:t>
            </a:r>
            <a:r>
              <a:rPr lang="fr-FR" sz="2200" dirty="0"/>
              <a:t>: trop faible valeur individuelle de ses données dans le cas d’un marché de location de ses DP</a:t>
            </a:r>
          </a:p>
          <a:p>
            <a:pPr lvl="1"/>
            <a:r>
              <a:rPr lang="fr-FR" sz="2200" dirty="0"/>
              <a:t>Entraîne problème </a:t>
            </a:r>
            <a:r>
              <a:rPr lang="fr-FR" sz="2200" i="1" dirty="0" err="1"/>
              <a:t>chicken</a:t>
            </a:r>
            <a:r>
              <a:rPr lang="fr-FR" sz="2200" i="1" dirty="0"/>
              <a:t> and </a:t>
            </a:r>
            <a:r>
              <a:rPr lang="fr-FR" sz="2200" i="1" dirty="0" err="1"/>
              <a:t>egg</a:t>
            </a:r>
            <a:r>
              <a:rPr lang="fr-FR" sz="2200" i="1" dirty="0"/>
              <a:t> </a:t>
            </a:r>
            <a:r>
              <a:rPr lang="fr-FR" sz="2200" dirty="0"/>
              <a:t>dans le cas d’un marché de plateformes (au lieu de </a:t>
            </a:r>
            <a:r>
              <a:rPr lang="fr-FR" sz="2200" dirty="0" smtClean="0"/>
              <a:t>l’emboîtement </a:t>
            </a:r>
            <a:r>
              <a:rPr lang="fr-FR" sz="2200" dirty="0"/>
              <a:t>des 3 marchés)</a:t>
            </a:r>
          </a:p>
          <a:p>
            <a:pPr lvl="1"/>
            <a:r>
              <a:rPr lang="fr-FR" sz="2200" dirty="0"/>
              <a:t>Décollage très </a:t>
            </a:r>
            <a:r>
              <a:rPr lang="fr-FR" sz="2200" dirty="0" smtClean="0"/>
              <a:t>difficile de ce type de marché</a:t>
            </a:r>
            <a:endParaRPr lang="fr-FR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74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A réinsérer dans une question plus générale : l’</a:t>
            </a:r>
            <a:r>
              <a:rPr lang="fr-FR" sz="3200" dirty="0" err="1" smtClean="0"/>
              <a:t>empowerment</a:t>
            </a:r>
            <a:r>
              <a:rPr lang="fr-FR" sz="3200" dirty="0" smtClean="0"/>
              <a:t> des individus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924168"/>
            <a:ext cx="7770813" cy="4415469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Accroître leur contrôle sur la collecte et l’exploitation de leurs DP</a:t>
            </a:r>
          </a:p>
          <a:p>
            <a:r>
              <a:rPr lang="fr-FR" sz="2800" b="1" i="1" dirty="0" err="1" smtClean="0"/>
              <a:t>Privacy</a:t>
            </a:r>
            <a:r>
              <a:rPr lang="fr-FR" sz="2800" b="1" i="1" dirty="0" smtClean="0"/>
              <a:t> by </a:t>
            </a:r>
            <a:r>
              <a:rPr lang="fr-FR" sz="2800" b="1" i="1" dirty="0" err="1" smtClean="0"/>
              <a:t>using</a:t>
            </a:r>
            <a:endParaRPr lang="fr-FR" sz="2800" b="1" i="1" dirty="0" smtClean="0"/>
          </a:p>
          <a:p>
            <a:pPr lvl="2">
              <a:buFont typeface="Arial"/>
              <a:buChar char="•"/>
            </a:pPr>
            <a:r>
              <a:rPr lang="fr-FR" sz="2400" dirty="0"/>
              <a:t>Privilégier une gestion décentralisée des données et des traitements</a:t>
            </a:r>
          </a:p>
          <a:p>
            <a:pPr lvl="2">
              <a:buFont typeface="Arial"/>
              <a:buChar char="•"/>
            </a:pPr>
            <a:r>
              <a:rPr lang="fr-FR" sz="2400" dirty="0"/>
              <a:t>Mettre l’individu en conscience de son exposition </a:t>
            </a:r>
          </a:p>
          <a:p>
            <a:pPr lvl="2">
              <a:buFont typeface="Arial"/>
              <a:buChar char="•"/>
            </a:pPr>
            <a:r>
              <a:rPr lang="fr-FR" sz="2400" dirty="0"/>
              <a:t>Lui donner les moyens </a:t>
            </a:r>
            <a:r>
              <a:rPr lang="fr-FR" sz="2400" dirty="0" smtClean="0"/>
              <a:t>d’agir</a:t>
            </a:r>
            <a:endParaRPr lang="fr-FR" sz="2400" dirty="0"/>
          </a:p>
          <a:p>
            <a:pPr lvl="2">
              <a:buFont typeface="Arial"/>
              <a:buChar char="•"/>
            </a:pPr>
            <a:r>
              <a:rPr lang="fr-FR" sz="2400" dirty="0" smtClean="0"/>
              <a:t>Développer mécanismes </a:t>
            </a:r>
            <a:r>
              <a:rPr lang="fr-FR" sz="2400" dirty="0"/>
              <a:t>d’apprentissage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088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Oui évidemment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Vendues massivement : « pétrole de l’économie numérique »</a:t>
            </a:r>
          </a:p>
          <a:p>
            <a:pPr lvl="1"/>
            <a:r>
              <a:rPr lang="fr-FR" b="1" i="1" dirty="0"/>
              <a:t>Mode de financement</a:t>
            </a:r>
            <a:r>
              <a:rPr lang="fr-FR" dirty="0"/>
              <a:t>, contre partie de la faiblesse des revenus directs dans l’économie numérique</a:t>
            </a:r>
          </a:p>
          <a:p>
            <a:pPr lvl="1"/>
            <a:r>
              <a:rPr lang="fr-FR" b="1" i="1" dirty="0"/>
              <a:t>Publicité ciblée 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Meilleure efficacité des campagnes publicitaires</a:t>
            </a:r>
          </a:p>
          <a:p>
            <a:pPr lvl="2"/>
            <a:r>
              <a:rPr lang="fr-FR" dirty="0" smtClean="0"/>
              <a:t>Accès plus faciles des consommateurs aux produits et moins de pollution publicitaire</a:t>
            </a:r>
            <a:endParaRPr lang="fr-FR" dirty="0"/>
          </a:p>
          <a:p>
            <a:pPr lvl="1"/>
            <a:r>
              <a:rPr lang="fr-FR" b="1" i="1" dirty="0"/>
              <a:t>Input d’innovations de services 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géolocalisation</a:t>
            </a:r>
          </a:p>
          <a:p>
            <a:pPr lvl="2"/>
            <a:r>
              <a:rPr lang="fr-FR" dirty="0" smtClean="0"/>
              <a:t>consommation électrique</a:t>
            </a:r>
            <a:endParaRPr lang="fr-FR" dirty="0"/>
          </a:p>
          <a:p>
            <a:pPr lvl="2"/>
            <a:r>
              <a:rPr lang="fr-FR" dirty="0" smtClean="0"/>
              <a:t>plateformes de </a:t>
            </a:r>
            <a:r>
              <a:rPr lang="fr-FR" dirty="0" err="1" smtClean="0"/>
              <a:t>matching</a:t>
            </a:r>
            <a:endParaRPr lang="fr-FR" dirty="0" smtClean="0"/>
          </a:p>
          <a:p>
            <a:pPr lvl="2"/>
            <a:r>
              <a:rPr lang="fr-FR" dirty="0"/>
              <a:t>s</a:t>
            </a:r>
            <a:r>
              <a:rPr lang="fr-FR" dirty="0" smtClean="0"/>
              <a:t>ervices médicaux</a:t>
            </a:r>
            <a:endParaRPr lang="fr-FR" dirty="0"/>
          </a:p>
          <a:p>
            <a:pPr lvl="2"/>
            <a:r>
              <a:rPr lang="fr-FR" dirty="0" smtClean="0"/>
              <a:t>objets </a:t>
            </a:r>
            <a:r>
              <a:rPr lang="fr-FR" dirty="0"/>
              <a:t>connectés</a:t>
            </a:r>
            <a:r>
              <a:rPr lang="fr-FR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2829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Qui dit vente, dit valeur des DP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68758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Valeur tirée de leur exploitation:</a:t>
            </a:r>
          </a:p>
          <a:p>
            <a:pPr lvl="1"/>
            <a:r>
              <a:rPr lang="fr-FR" dirty="0" smtClean="0"/>
              <a:t>Évidente et mesurable pour les firmes (</a:t>
            </a:r>
            <a:r>
              <a:rPr lang="fr-FR" i="1" dirty="0" smtClean="0"/>
              <a:t>end </a:t>
            </a:r>
            <a:r>
              <a:rPr lang="fr-FR" i="1" dirty="0" err="1" smtClean="0"/>
              <a:t>users</a:t>
            </a:r>
            <a:r>
              <a:rPr lang="fr-FR" dirty="0" smtClean="0"/>
              <a:t>) pour les 3 rôles économiques (financement, publicité, services) </a:t>
            </a:r>
          </a:p>
          <a:p>
            <a:pPr lvl="1"/>
            <a:r>
              <a:rPr lang="fr-FR" dirty="0" smtClean="0"/>
              <a:t>Evident pour le consommateur (services gratuits, meilleure offre, innovations) mais plus difficilement mesurable </a:t>
            </a:r>
          </a:p>
          <a:p>
            <a:r>
              <a:rPr lang="fr-FR" b="1" i="1" dirty="0" smtClean="0"/>
              <a:t>Dissymétrie:</a:t>
            </a:r>
            <a:r>
              <a:rPr lang="fr-FR" dirty="0" smtClean="0"/>
              <a:t>  indice qu’il n’y a pas un marché des DP où se fixerait un prix, mais des marchés de nature différente</a:t>
            </a:r>
          </a:p>
          <a:p>
            <a:pPr lvl="1"/>
            <a:r>
              <a:rPr lang="fr-FR" dirty="0" smtClean="0"/>
              <a:t>Le consommateur n’en est pas un acteur : il ne vend rien et ne reçoit aucune valeur monétaire</a:t>
            </a:r>
          </a:p>
          <a:p>
            <a:pPr lvl="1"/>
            <a:r>
              <a:rPr lang="fr-FR" dirty="0" smtClean="0"/>
              <a:t>Il n’y pas de marché primaire des DP entre individus et collecteurs </a:t>
            </a:r>
          </a:p>
          <a:p>
            <a:pPr lvl="1"/>
            <a:r>
              <a:rPr lang="fr-FR" dirty="0" smtClean="0"/>
              <a:t>Les individus « cèdent » leurs données aux collecteurs sans processus de marché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26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Pas de marché pour la collecte primaire mais </a:t>
            </a:r>
            <a:r>
              <a:rPr lang="fr-FR" sz="3200" dirty="0"/>
              <a:t>2</a:t>
            </a:r>
            <a:r>
              <a:rPr lang="fr-FR" sz="3200" dirty="0" smtClean="0"/>
              <a:t> autres marchés des DP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93551"/>
            <a:ext cx="7931752" cy="4992448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 smtClean="0"/>
              <a:t>1</a:t>
            </a:r>
            <a:r>
              <a:rPr lang="fr-FR" sz="2800" baseline="30000" dirty="0" smtClean="0"/>
              <a:t>er</a:t>
            </a:r>
            <a:r>
              <a:rPr lang="fr-FR" sz="2800" dirty="0" smtClean="0"/>
              <a:t> Marché (intermédiaire):</a:t>
            </a:r>
          </a:p>
          <a:p>
            <a:pPr lvl="1"/>
            <a:r>
              <a:rPr lang="fr-FR" sz="2400" dirty="0" smtClean="0"/>
              <a:t>entre les collecteurs et les courtiers (</a:t>
            </a:r>
            <a:r>
              <a:rPr lang="fr-FR" sz="2400" i="1" dirty="0" smtClean="0"/>
              <a:t>Data Brokers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smtClean="0"/>
              <a:t>Objet : DP brutes</a:t>
            </a:r>
          </a:p>
          <a:p>
            <a:pPr marL="349250" lvl="1" indent="0">
              <a:buNone/>
            </a:pPr>
            <a:endParaRPr lang="fr-FR" dirty="0" smtClean="0"/>
          </a:p>
          <a:p>
            <a:r>
              <a:rPr lang="fr-FR" sz="2800" dirty="0" smtClean="0"/>
              <a:t>2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Marché (final) :</a:t>
            </a:r>
          </a:p>
          <a:p>
            <a:pPr lvl="1"/>
            <a:r>
              <a:rPr lang="fr-FR" sz="2400" dirty="0"/>
              <a:t>entre les courtiers et les annonceurs publicitaires</a:t>
            </a:r>
          </a:p>
          <a:p>
            <a:pPr lvl="1"/>
            <a:r>
              <a:rPr lang="fr-FR" sz="2400" dirty="0"/>
              <a:t>Objet : </a:t>
            </a:r>
            <a:r>
              <a:rPr lang="fr-FR" sz="2400" dirty="0" smtClean="0"/>
              <a:t>profils</a:t>
            </a:r>
            <a:endParaRPr lang="fr-FR" sz="2800" b="1" i="1" dirty="0"/>
          </a:p>
          <a:p>
            <a:r>
              <a:rPr lang="fr-FR" sz="2400" b="1" i="1" dirty="0" smtClean="0"/>
              <a:t>Data </a:t>
            </a:r>
            <a:r>
              <a:rPr lang="fr-FR" sz="2400" b="1" i="1" dirty="0"/>
              <a:t>Brokers</a:t>
            </a:r>
            <a:r>
              <a:rPr lang="fr-FR" sz="2400" dirty="0"/>
              <a:t>, </a:t>
            </a:r>
            <a:r>
              <a:rPr lang="fr-FR" sz="2400" dirty="0" err="1"/>
              <a:t>Federal</a:t>
            </a:r>
            <a:r>
              <a:rPr lang="fr-FR" sz="2400" dirty="0"/>
              <a:t> Trade Commissions (FTC), May </a:t>
            </a:r>
            <a:r>
              <a:rPr lang="fr-FR" sz="2400" dirty="0" smtClean="0"/>
              <a:t>2014</a:t>
            </a:r>
          </a:p>
          <a:p>
            <a:r>
              <a:rPr lang="fr-FR" sz="2400" dirty="0"/>
              <a:t>9 courtiers </a:t>
            </a:r>
            <a:r>
              <a:rPr lang="fr-FR" sz="2400" dirty="0" smtClean="0"/>
              <a:t>interrogés</a:t>
            </a:r>
            <a:endParaRPr lang="fr-FR" sz="2400" dirty="0"/>
          </a:p>
          <a:p>
            <a:r>
              <a:rPr lang="fr-FR" sz="2400" dirty="0"/>
              <a:t>DP collectées</a:t>
            </a:r>
          </a:p>
          <a:p>
            <a:r>
              <a:rPr lang="fr-FR" sz="2400" dirty="0"/>
              <a:t>Méthodes de </a:t>
            </a:r>
            <a:r>
              <a:rPr lang="fr-FR" sz="2400" dirty="0" smtClean="0"/>
              <a:t>collecte, stockage, </a:t>
            </a:r>
            <a:r>
              <a:rPr lang="fr-FR" sz="2400" dirty="0" err="1" smtClean="0"/>
              <a:t>rraitement</a:t>
            </a:r>
            <a:endParaRPr lang="fr-FR" sz="2400" dirty="0" smtClean="0"/>
          </a:p>
          <a:p>
            <a:r>
              <a:rPr lang="fr-FR" sz="2400" dirty="0"/>
              <a:t>V</a:t>
            </a:r>
            <a:r>
              <a:rPr lang="fr-FR" sz="2400" dirty="0" smtClean="0"/>
              <a:t>ente</a:t>
            </a:r>
            <a:endParaRPr lang="fr-FR" sz="2400" dirty="0"/>
          </a:p>
          <a:p>
            <a:endParaRPr lang="fr-FR" sz="2400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3310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58905" y="457200"/>
            <a:ext cx="3384217" cy="855522"/>
          </a:xfrm>
        </p:spPr>
        <p:txBody>
          <a:bodyPr/>
          <a:lstStyle/>
          <a:p>
            <a:r>
              <a:rPr lang="fr-FR" dirty="0" smtClean="0"/>
              <a:t>Le marché de collecte</a:t>
            </a:r>
            <a:endParaRPr lang="fr-FR" dirty="0"/>
          </a:p>
        </p:txBody>
      </p:sp>
      <p:pic>
        <p:nvPicPr>
          <p:cNvPr id="7" name="Espace réservé pour une image  6" descr="Capture d'écran 2016-12-08 06.39.3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45" b="-15245"/>
          <a:stretch>
            <a:fillRect/>
          </a:stretch>
        </p:blipFill>
        <p:spPr>
          <a:xfrm>
            <a:off x="4133850" y="0"/>
            <a:ext cx="5010150" cy="6984339"/>
          </a:xfrm>
        </p:spPr>
      </p:pic>
      <p:sp>
        <p:nvSpPr>
          <p:cNvPr id="3" name="Espace réservé du contenu 2"/>
          <p:cNvSpPr>
            <a:spLocks noGrp="1"/>
          </p:cNvSpPr>
          <p:nvPr>
            <p:ph type="body" sz="half" idx="2"/>
          </p:nvPr>
        </p:nvSpPr>
        <p:spPr>
          <a:xfrm>
            <a:off x="658905" y="1477206"/>
            <a:ext cx="3228712" cy="4833319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fr-FR" sz="2000" dirty="0" smtClean="0"/>
              <a:t>Multiplicité et hétérogénéité des sources</a:t>
            </a:r>
          </a:p>
          <a:p>
            <a:pPr marL="285750" indent="-285750">
              <a:buFont typeface="Wingdings" charset="2"/>
              <a:buChar char="v"/>
            </a:pPr>
            <a:r>
              <a:rPr lang="fr-FR" sz="2000" dirty="0" smtClean="0"/>
              <a:t>Toute la collecte ne relève pas du marché</a:t>
            </a:r>
          </a:p>
          <a:p>
            <a:pPr marL="285750" lvl="1" indent="-285750">
              <a:spcBef>
                <a:spcPts val="1000"/>
              </a:spcBef>
              <a:buFont typeface="Wingdings" charset="2"/>
              <a:buChar char="v"/>
            </a:pPr>
            <a:r>
              <a:rPr lang="fr-FR" sz="2000" dirty="0" smtClean="0"/>
              <a:t>Vendeurs  : institutions </a:t>
            </a:r>
            <a:r>
              <a:rPr lang="fr-FR" sz="2000" dirty="0"/>
              <a:t>publiques (INSEE), développeurs </a:t>
            </a:r>
            <a:r>
              <a:rPr lang="fr-FR" sz="2000" dirty="0" err="1"/>
              <a:t>d’apps</a:t>
            </a:r>
            <a:r>
              <a:rPr lang="fr-FR" sz="2000" dirty="0"/>
              <a:t>, commerçants, sites web, </a:t>
            </a:r>
            <a:r>
              <a:rPr lang="fr-FR" sz="2000" dirty="0" smtClean="0"/>
              <a:t>data brokers…</a:t>
            </a:r>
          </a:p>
          <a:p>
            <a:pPr marL="285750" indent="-285750">
              <a:buFont typeface="Wingdings" charset="2"/>
              <a:buChar char="v"/>
            </a:pPr>
            <a:r>
              <a:rPr lang="fr-FR" sz="2000" dirty="0" smtClean="0"/>
              <a:t>Acheteurs ou générateurs</a:t>
            </a:r>
          </a:p>
          <a:p>
            <a:pPr marL="742950" lvl="1" indent="-285750">
              <a:buFont typeface="Wingdings" charset="2"/>
              <a:buChar char="v"/>
            </a:pPr>
            <a:r>
              <a:rPr lang="fr-FR" sz="1800" dirty="0"/>
              <a:t>plateformes</a:t>
            </a:r>
          </a:p>
          <a:p>
            <a:pPr marL="742950" lvl="1" indent="-285750">
              <a:buFont typeface="Wingdings" charset="2"/>
              <a:buChar char="v"/>
            </a:pPr>
            <a:r>
              <a:rPr lang="fr-FR" sz="1800" dirty="0" smtClean="0"/>
              <a:t>Courtiers</a:t>
            </a:r>
            <a:endParaRPr lang="fr-FR" sz="2000" dirty="0" smtClean="0"/>
          </a:p>
          <a:p>
            <a:pPr marL="285750" indent="-285750">
              <a:buFont typeface="Wingdings" charset="2"/>
              <a:buChar char="v"/>
            </a:pPr>
            <a:r>
              <a:rPr lang="fr-FR" sz="2000" dirty="0" smtClean="0"/>
              <a:t>Il y a des prix</a:t>
            </a:r>
            <a:endParaRPr lang="fr-FR" sz="1800" dirty="0" smtClean="0"/>
          </a:p>
          <a:p>
            <a:pPr marL="742950" lvl="1" indent="-285750">
              <a:buFont typeface="Wingdings" charset="2"/>
              <a:buChar char="v"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Estimation prix des DP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/>
              <a:t>OCDE 2013</a:t>
            </a:r>
            <a:endParaRPr lang="fr-FR" sz="3200" dirty="0"/>
          </a:p>
        </p:txBody>
      </p:sp>
      <p:pic>
        <p:nvPicPr>
          <p:cNvPr id="9" name="Espace réservé du contenu 8" descr="Capture d'écran 2016-12-08 09.12.4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16" r="-2716"/>
          <a:stretch>
            <a:fillRect/>
          </a:stretch>
        </p:blipFill>
        <p:spPr>
          <a:xfrm>
            <a:off x="311010" y="1869141"/>
            <a:ext cx="8832990" cy="4674628"/>
          </a:xfrm>
        </p:spPr>
      </p:pic>
    </p:spTree>
    <p:extLst>
      <p:ext uri="{BB962C8B-B14F-4D97-AF65-F5344CB8AC3E}">
        <p14:creationId xmlns:p14="http://schemas.microsoft.com/office/powerpoint/2010/main" val="378025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5486400" y="969263"/>
            <a:ext cx="3657600" cy="1161288"/>
          </a:xfrm>
        </p:spPr>
        <p:txBody>
          <a:bodyPr/>
          <a:lstStyle/>
          <a:p>
            <a:r>
              <a:rPr lang="fr-FR" sz="3200" dirty="0"/>
              <a:t>Complexité du marché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6" name="Espace réservé pour une image  5" descr="Capture d'écran 2016-12-08 07.00.39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89" b="-26189"/>
          <a:stretch>
            <a:fillRect/>
          </a:stretch>
        </p:blipFill>
        <p:spPr>
          <a:xfrm>
            <a:off x="155505" y="-103665"/>
            <a:ext cx="4924315" cy="682884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99853" y="2130551"/>
            <a:ext cx="3947286" cy="4037437"/>
          </a:xfrm>
        </p:spPr>
        <p:txBody>
          <a:bodyPr>
            <a:normAutofit/>
          </a:bodyPr>
          <a:lstStyle/>
          <a:p>
            <a:pPr marL="800100" lvl="1" indent="-342900">
              <a:buFont typeface="Wingdings" charset="2"/>
              <a:buChar char="v"/>
            </a:pPr>
            <a:r>
              <a:rPr lang="fr-FR" sz="2000" dirty="0" smtClean="0"/>
              <a:t>les </a:t>
            </a:r>
            <a:r>
              <a:rPr lang="fr-FR" sz="2000" dirty="0"/>
              <a:t>9 courtiers obtiennent plus de DP  d’autres courtiers que de sources </a:t>
            </a:r>
            <a:r>
              <a:rPr lang="fr-FR" sz="2000" dirty="0" smtClean="0"/>
              <a:t>originales</a:t>
            </a:r>
          </a:p>
          <a:p>
            <a:pPr marL="800100" lvl="1" indent="-342900">
              <a:buFont typeface="Wingdings" charset="2"/>
              <a:buChar char="v"/>
            </a:pPr>
            <a:r>
              <a:rPr lang="fr-FR" sz="2000" dirty="0" smtClean="0"/>
              <a:t>7 </a:t>
            </a:r>
            <a:r>
              <a:rPr lang="fr-FR" sz="2000" dirty="0"/>
              <a:t>sur 9 vendent à d’autres </a:t>
            </a:r>
            <a:r>
              <a:rPr lang="fr-FR" sz="2000" dirty="0" smtClean="0"/>
              <a:t>courtiers</a:t>
            </a:r>
          </a:p>
          <a:p>
            <a:pPr lvl="1"/>
            <a:endParaRPr lang="fr-FR" sz="2000" dirty="0" smtClean="0"/>
          </a:p>
          <a:p>
            <a:pPr marL="800100" lvl="1" indent="-342900">
              <a:buFont typeface="Wingdings" charset="2"/>
              <a:buChar char="v"/>
            </a:pPr>
            <a:r>
              <a:rPr lang="fr-FR" sz="2000" dirty="0" smtClean="0"/>
              <a:t>Difficile pour un individu de savoir comment un courtier a obtenu une information sur lui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95644" y="32135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51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Les courtiers</a:t>
            </a:r>
            <a:endParaRPr lang="fr-FR" sz="3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5800" y="1723408"/>
            <a:ext cx="7770813" cy="4716697"/>
          </a:xfrm>
        </p:spPr>
        <p:txBody>
          <a:bodyPr>
            <a:normAutofit lnSpcReduction="10000"/>
          </a:bodyPr>
          <a:lstStyle/>
          <a:p>
            <a:r>
              <a:rPr lang="fr-FR" b="1" i="1" dirty="0" err="1" smtClean="0"/>
              <a:t>Experian</a:t>
            </a:r>
            <a:r>
              <a:rPr lang="fr-FR" dirty="0" smtClean="0"/>
              <a:t> : 5 milliards $ CA, 90 pays. DP sur 95% des ménages en France</a:t>
            </a:r>
          </a:p>
          <a:p>
            <a:r>
              <a:rPr lang="fr-FR" b="1" i="1" dirty="0" err="1" smtClean="0"/>
              <a:t>Acxiom</a:t>
            </a:r>
            <a:r>
              <a:rPr lang="fr-FR" dirty="0" smtClean="0"/>
              <a:t> : 1,2 </a:t>
            </a:r>
            <a:r>
              <a:rPr lang="fr-FR" dirty="0" err="1" smtClean="0"/>
              <a:t>millards</a:t>
            </a:r>
            <a:r>
              <a:rPr lang="fr-FR" dirty="0" smtClean="0"/>
              <a:t> $, DP sur 700 millions personnes, </a:t>
            </a:r>
            <a:r>
              <a:rPr lang="fr-FR" dirty="0" smtClean="0"/>
              <a:t>3000 éléments </a:t>
            </a:r>
            <a:r>
              <a:rPr lang="fr-FR" dirty="0" smtClean="0"/>
              <a:t>sur chaque consommateur US</a:t>
            </a:r>
          </a:p>
          <a:p>
            <a:r>
              <a:rPr lang="fr-FR" b="1" i="1" dirty="0" err="1" smtClean="0"/>
              <a:t>Corelogic</a:t>
            </a:r>
            <a:r>
              <a:rPr lang="fr-FR" dirty="0" smtClean="0"/>
              <a:t> : données transactions immobilières (800 millions), financières </a:t>
            </a:r>
          </a:p>
          <a:p>
            <a:r>
              <a:rPr lang="fr-FR" b="1" i="1" dirty="0" err="1" smtClean="0"/>
              <a:t>Datalogic</a:t>
            </a:r>
            <a:r>
              <a:rPr lang="fr-FR" dirty="0" smtClean="0"/>
              <a:t> : partenariat avec Facebook</a:t>
            </a:r>
          </a:p>
          <a:p>
            <a:r>
              <a:rPr lang="fr-FR" b="1" i="1" dirty="0" smtClean="0"/>
              <a:t>ID </a:t>
            </a:r>
            <a:r>
              <a:rPr lang="fr-FR" b="1" i="1" dirty="0" err="1" smtClean="0"/>
              <a:t>Analytics</a:t>
            </a:r>
            <a:r>
              <a:rPr lang="fr-FR" b="1" i="1" dirty="0" smtClean="0"/>
              <a:t> </a:t>
            </a:r>
            <a:r>
              <a:rPr lang="fr-FR" dirty="0" smtClean="0"/>
              <a:t>: identité des personnes</a:t>
            </a:r>
          </a:p>
          <a:p>
            <a:r>
              <a:rPr lang="fr-FR" b="1" i="1" dirty="0" err="1" smtClean="0"/>
              <a:t>Peek</a:t>
            </a:r>
            <a:r>
              <a:rPr lang="fr-FR" b="1" i="1" dirty="0" smtClean="0"/>
              <a:t> </a:t>
            </a:r>
            <a:r>
              <a:rPr lang="fr-FR" b="1" i="1" dirty="0" err="1" smtClean="0"/>
              <a:t>you</a:t>
            </a:r>
            <a:r>
              <a:rPr lang="fr-FR" b="1" i="1" dirty="0" smtClean="0"/>
              <a:t> </a:t>
            </a:r>
            <a:r>
              <a:rPr lang="fr-FR" dirty="0" smtClean="0"/>
              <a:t>: analyse 60 social medias, plateformes blogs…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366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Marché final brokers/Clients (annonceurs, entreprises…)</a:t>
            </a:r>
            <a:br>
              <a:rPr lang="fr-FR" sz="3600" dirty="0" smtClean="0"/>
            </a:br>
            <a:r>
              <a:rPr lang="fr-FR" sz="3600" dirty="0" smtClean="0"/>
              <a:t>3 types de produits</a:t>
            </a:r>
            <a:endParaRPr lang="fr-FR" sz="3600" dirty="0"/>
          </a:p>
        </p:txBody>
      </p:sp>
      <p:pic>
        <p:nvPicPr>
          <p:cNvPr id="4" name="Espace réservé du contenu 3" descr="Capture d'écran 2016-12-08 08.58.4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" r="2603"/>
          <a:stretch>
            <a:fillRect/>
          </a:stretch>
        </p:blipFill>
        <p:spPr>
          <a:xfrm>
            <a:off x="931863" y="2089150"/>
            <a:ext cx="7770812" cy="4257675"/>
          </a:xfrm>
        </p:spPr>
      </p:pic>
    </p:spTree>
    <p:extLst>
      <p:ext uri="{BB962C8B-B14F-4D97-AF65-F5344CB8AC3E}">
        <p14:creationId xmlns:p14="http://schemas.microsoft.com/office/powerpoint/2010/main" val="181009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istoire">
  <a:themeElements>
    <a:clrScheme name="Histoire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Histoi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Histoi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Histoire.thmx</Template>
  <TotalTime>673</TotalTime>
  <Words>757</Words>
  <Application>Microsoft Macintosh PowerPoint</Application>
  <PresentationFormat>Présentation à l'écran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Histoire</vt:lpstr>
      <vt:lpstr>Peut-on vendre des données personnelles ? </vt:lpstr>
      <vt:lpstr>Oui évidemment !</vt:lpstr>
      <vt:lpstr>Qui dit vente, dit valeur des DP</vt:lpstr>
      <vt:lpstr>Pas de marché pour la collecte primaire mais 2 autres marchés des DP</vt:lpstr>
      <vt:lpstr>Le marché de collecte</vt:lpstr>
      <vt:lpstr>Estimation prix des DP  OCDE 2013</vt:lpstr>
      <vt:lpstr>Complexité du marché </vt:lpstr>
      <vt:lpstr>Les courtiers</vt:lpstr>
      <vt:lpstr>Marché final brokers/Clients (annonceurs, entreprises…) 3 types de produits</vt:lpstr>
      <vt:lpstr>L’effet d’agrégation  2 modes de dépossession pour la personne</vt:lpstr>
      <vt:lpstr>Présentation PowerPoint</vt:lpstr>
      <vt:lpstr>Un emboîtement difficile des marchés de DP</vt:lpstr>
      <vt:lpstr>Créer un marché des DP entre individus et exploitants ? </vt:lpstr>
      <vt:lpstr>Une question délicate: Peut-on vendre ses DP ?</vt:lpstr>
      <vt:lpstr>A réinsérer dans une question plus générale : l’empowerment des individus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Peut-on vendre des données personnelles ? </dc:title>
  <dc:creator>Alain Rallet</dc:creator>
  <cp:lastModifiedBy>Alain Rallet</cp:lastModifiedBy>
  <cp:revision>14</cp:revision>
  <dcterms:created xsi:type="dcterms:W3CDTF">2016-12-07T17:41:36Z</dcterms:created>
  <dcterms:modified xsi:type="dcterms:W3CDTF">2016-12-08T11:28:33Z</dcterms:modified>
</cp:coreProperties>
</file>