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490" r:id="rId3"/>
    <p:sldId id="492" r:id="rId4"/>
    <p:sldId id="513" r:id="rId5"/>
    <p:sldId id="528" r:id="rId6"/>
    <p:sldId id="514" r:id="rId7"/>
    <p:sldId id="515" r:id="rId8"/>
    <p:sldId id="516" r:id="rId9"/>
    <p:sldId id="529" r:id="rId10"/>
    <p:sldId id="517" r:id="rId11"/>
    <p:sldId id="518" r:id="rId12"/>
    <p:sldId id="519" r:id="rId13"/>
    <p:sldId id="520" r:id="rId14"/>
    <p:sldId id="530" r:id="rId15"/>
    <p:sldId id="523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DD5"/>
    <a:srgbClr val="FFAEA2"/>
    <a:srgbClr val="EBEBEB"/>
    <a:srgbClr val="B64529"/>
    <a:srgbClr val="264653"/>
    <a:srgbClr val="E36485"/>
    <a:srgbClr val="FFFFFF"/>
    <a:srgbClr val="1CA18D"/>
    <a:srgbClr val="448BAA"/>
    <a:srgbClr val="1CA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5"/>
    <p:restoredTop sz="94604"/>
  </p:normalViewPr>
  <p:slideViewPr>
    <p:cSldViewPr snapToGrid="0">
      <p:cViewPr varScale="1">
        <p:scale>
          <a:sx n="106" d="100"/>
          <a:sy n="106" d="100"/>
        </p:scale>
        <p:origin x="184" y="344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46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E17702C-64D5-A276-D7FF-B31DDB73CB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92408B-3AC7-5947-DC33-D0761B360C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ABB76-86FA-CE42-9817-48BA5F19731B}" type="datetimeFigureOut">
              <a:rPr lang="fr-FR" smtClean="0"/>
              <a:t>07/07/2023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EEE75D-D2C5-A41D-ADDF-542EF8DA6E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5BBD34-1070-823A-9AE9-79F7A2E230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51AAB-7CF4-EF43-AE88-4E041FAC9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97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C83AF-D630-8A4F-B4BA-1C3F2C5E0161}" type="datetimeFigureOut">
              <a:rPr lang="fr-FR" smtClean="0"/>
              <a:t>07/07/2023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46803-4DFF-2C41-A7D8-8C7929EDDD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32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46803-4DFF-2C41-A7D8-8C7929EDDD4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44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46803-4DFF-2C41-A7D8-8C7929EDDD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598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46803-4DFF-2C41-A7D8-8C7929EDDD4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74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B8C6EC-1C87-5EDE-C294-58BCA0D5A370}"/>
              </a:ext>
            </a:extLst>
          </p:cNvPr>
          <p:cNvSpPr/>
          <p:nvPr userDrawn="1"/>
        </p:nvSpPr>
        <p:spPr>
          <a:xfrm>
            <a:off x="0" y="3598655"/>
            <a:ext cx="10961370" cy="91345"/>
          </a:xfrm>
          <a:prstGeom prst="rect">
            <a:avLst/>
          </a:prstGeom>
          <a:solidFill>
            <a:srgbClr val="1CA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E731CEAA-D316-302D-EA56-F781422CE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638" y="386100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264653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66E6BA48-8281-2BB4-BFF8-9CA23C178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638" y="1041400"/>
            <a:ext cx="9144000" cy="2387600"/>
          </a:xfrm>
        </p:spPr>
        <p:txBody>
          <a:bodyPr anchor="b"/>
          <a:lstStyle>
            <a:lvl1pPr algn="ctr">
              <a:defRPr>
                <a:solidFill>
                  <a:srgbClr val="2646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7E14DC-D36B-4BA3-A4E6-5ED51C74D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910" y="5848917"/>
            <a:ext cx="2879090" cy="10090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73CA5E-2EEC-525D-466E-98A61279B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55" y="5683067"/>
            <a:ext cx="1089933" cy="10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4D78D5-2F1D-8119-85D4-095C3964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11A2CF-B35E-4EBA-3EDC-C257DA9B4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BB6994-06EB-47CF-78E4-07746AD5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D979-CF2C-3F40-826F-07EE10306EC6}" type="datetime1">
              <a:rPr lang="fr-FR" smtClean="0"/>
              <a:t>07/07/2023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0280C5-49D2-9234-EF38-B8D4500E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41EC6E-B70B-B670-E0ED-70876311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96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47AF46-2D9F-8DEF-6E52-6598B4E48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C1A7B0-14F6-3AA0-BF4A-FCBDF8C59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3F4228-09ED-131A-47BA-22BFA246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214E-1E0A-534A-9E72-3D6C79804053}" type="datetime1">
              <a:rPr lang="fr-FR" smtClean="0"/>
              <a:t>07/07/2023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22F205-9913-BE76-3631-1A9E2F64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AA37B-BBB1-60EE-E5A0-EBCE1125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66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E12538-E6F9-658A-1901-57C29088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838" y="6352358"/>
            <a:ext cx="974415" cy="365125"/>
          </a:xfrm>
        </p:spPr>
        <p:txBody>
          <a:bodyPr/>
          <a:lstStyle/>
          <a:p>
            <a:fld id="{E65327DD-A788-1A46-9217-09A9E89E83C5}" type="datetime1">
              <a:rPr lang="fr-FR" smtClean="0"/>
              <a:t>07/07/2023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E8F75B-2BBA-841E-3AD6-9425BCEC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1600" y="6356350"/>
            <a:ext cx="8788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75DCB-F171-B6EF-C641-56984DE8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6746" y="6356349"/>
            <a:ext cx="974416" cy="365125"/>
          </a:xfrm>
        </p:spPr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60AEA-A782-5F47-8973-2C5C8CABD6C6}"/>
              </a:ext>
            </a:extLst>
          </p:cNvPr>
          <p:cNvSpPr/>
          <p:nvPr userDrawn="1"/>
        </p:nvSpPr>
        <p:spPr>
          <a:xfrm>
            <a:off x="0" y="0"/>
            <a:ext cx="10490400" cy="548640"/>
          </a:xfrm>
          <a:prstGeom prst="rect">
            <a:avLst/>
          </a:prstGeom>
          <a:gradFill flip="none" rotWithShape="1">
            <a:gsLst>
              <a:gs pos="0">
                <a:srgbClr val="264653"/>
              </a:gs>
              <a:gs pos="81500">
                <a:srgbClr val="B5DBDD"/>
              </a:gs>
              <a:gs pos="58000">
                <a:srgbClr val="4A8AA4"/>
              </a:gs>
              <a:gs pos="97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15">
            <a:extLst>
              <a:ext uri="{FF2B5EF4-FFF2-40B4-BE49-F238E27FC236}">
                <a16:creationId xmlns:a16="http://schemas.microsoft.com/office/drawing/2014/main" id="{58C21B75-DED3-73F5-AF73-1CD68AD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880"/>
            <a:ext cx="10515600" cy="497808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A1F9B5-651C-44B5-ED44-1063E7DD6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400" y="89719"/>
            <a:ext cx="1614170" cy="41460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64A59CE-0A29-B6FC-3F55-341C104F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490400" cy="548640"/>
          </a:xfrm>
        </p:spPr>
        <p:txBody>
          <a:bodyPr lIns="36000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96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817F6-C95A-7FB5-39BB-EA12D1934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7C2503-C85B-7FA1-42BF-368AEE10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A00539-5A74-7500-BAD2-B2C61F9D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EB22-BBA0-634D-BADF-A553F0D896E3}" type="datetime1">
              <a:rPr lang="fr-FR" smtClean="0"/>
              <a:t>07/07/2023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4F7607-0A15-F517-94E5-DC15C83C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972BA-0F6C-A97A-6D89-84AF8A74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29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6BCF7-B567-7323-CE6F-E90B7739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C233F2-A6A7-493E-8F84-38AA616B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672E81-F378-D2C8-A510-F4E42ED76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4CEAA7-E137-7A1A-0951-1A936762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512-356C-6B47-B9BE-7D4B7DCCB7D9}" type="datetime1">
              <a:rPr lang="fr-FR" smtClean="0"/>
              <a:t>07/07/2023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F4DC22-4DC8-B3BE-AFB0-1B74234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B1C824-0636-DC3F-F434-68FE5FB2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71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A02ADA-39BA-0F58-EC8C-128BAE4B9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4EBEE2-1D00-8654-AB80-4D20FEBC4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719915-3744-C3C1-64AC-4E324F12D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DC166A-F04B-6B5E-B80B-45BA2B1A7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15E302-C355-F74E-5E0F-0D9D759A6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D2E9A3-AF45-0777-6D23-E14F1652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485E6-7E62-A64F-BAF4-32E511EAC320}" type="datetime1">
              <a:rPr lang="fr-FR" smtClean="0"/>
              <a:t>07/07/2023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508D43E-4FE0-76F2-5CF1-946F6459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DA3B4BF-C4AB-5FCA-6B95-2367A05F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02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AEFD7-5EB6-DFA0-A9DB-439C45AD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14E5AB-C1A4-E89A-45B1-55A7A1FC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9E88-FE7D-D543-B624-B0F141B8A919}" type="datetime1">
              <a:rPr lang="fr-FR" smtClean="0"/>
              <a:t>07/07/2023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28E3DA-C331-FC92-97CF-2644B607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2C2D8-5BE9-89E1-CA3C-32CAE618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95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D7AC3C1-DE2D-C03C-7CEF-B0C95E89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9FDB-5242-1E4E-A651-7E9DF554FFCC}" type="datetime1">
              <a:rPr lang="fr-FR" smtClean="0"/>
              <a:t>07/07/2023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449B50-4B56-FA3D-6F16-2133D365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457F9C-C68F-F213-93DB-0975BF18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5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F8CB8-0B23-C5FD-1890-068E1A0B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37A51-75B5-8A03-39AB-14E2C7EE3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CF855C-C0B5-1060-798E-591346B95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13A98D-B8EE-B986-ABC7-6C9E4D96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5958-3729-9D4E-BD74-929343EDF422}" type="datetime1">
              <a:rPr lang="fr-FR" smtClean="0"/>
              <a:t>07/07/2023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0259F9-DC79-9C60-1A3E-DA84102C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80E604-9C69-1D63-E5AB-DF839336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59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C3EA5-D08F-EC4C-B587-46208070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D21D4CE-4A0B-086B-4D8E-3EB9DDD70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D11BFC-95E3-D366-BA53-A9A337090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1F5E44-3FEF-0CAA-83FA-F0DE918F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15F2-BCD0-814B-9955-7DF82DC47EE7}" type="datetime1">
              <a:rPr lang="fr-FR" smtClean="0"/>
              <a:t>07/07/2023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0DCA84-C74A-AC14-7864-6FDA4BA3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016D22-2AEA-9171-908A-4473DB2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72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4445EBF-A9FC-5E17-7ED7-C3BF8A54D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3B985C-B4F5-708D-DA6C-0D89DF55B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49EE4A-F115-733F-940F-BB94C261F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22C3B-A2BA-DB47-B788-FEB3A7DE5795}" type="datetime1">
              <a:rPr lang="fr-FR" smtClean="0"/>
              <a:t>07/07/2023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0870BA-CAD2-B14A-654E-CE8BAED14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3FC76E-8E22-97DF-FB1C-36FCB866C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12C66-1426-A94E-BDD7-0A5C46CFF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99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3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2" Type="http://schemas.openxmlformats.org/officeDocument/2006/relationships/image" Target="../media/image42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71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740.png"/><Relationship Id="rId4" Type="http://schemas.openxmlformats.org/officeDocument/2006/relationships/image" Target="../media/image7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0" Type="http://schemas.openxmlformats.org/officeDocument/2006/relationships/image" Target="../media/image311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8004AF25-7FBC-4B7F-0553-DDF79946F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440" y="3876240"/>
            <a:ext cx="7498080" cy="1955600"/>
          </a:xfrm>
        </p:spPr>
        <p:txBody>
          <a:bodyPr>
            <a:normAutofit/>
          </a:bodyPr>
          <a:lstStyle/>
          <a:p>
            <a:r>
              <a:rPr lang="fr-FR" sz="2800" u="sng" dirty="0"/>
              <a:t>Martial </a:t>
            </a:r>
            <a:r>
              <a:rPr lang="fr-FR" sz="2800" u="sng" dirty="0" err="1"/>
              <a:t>Defoort</a:t>
            </a:r>
            <a:endParaRPr lang="fr-FR" sz="2800" dirty="0"/>
          </a:p>
          <a:p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Libor</a:t>
            </a:r>
            <a:r>
              <a:rPr lang="fr-FR" sz="2800" dirty="0"/>
              <a:t> </a:t>
            </a:r>
            <a:r>
              <a:rPr lang="fr-FR" sz="2800" dirty="0" err="1"/>
              <a:t>Rufer</a:t>
            </a:r>
            <a:r>
              <a:rPr lang="fr-FR" sz="2800" dirty="0"/>
              <a:t>, Laurent Fesquet, </a:t>
            </a:r>
            <a:r>
              <a:rPr lang="fr-FR" sz="2800" dirty="0" err="1"/>
              <a:t>Skandar</a:t>
            </a:r>
            <a:r>
              <a:rPr lang="fr-FR" sz="2800" dirty="0"/>
              <a:t> </a:t>
            </a:r>
            <a:r>
              <a:rPr lang="fr-FR" sz="2800" dirty="0" err="1"/>
              <a:t>Basrour</a:t>
            </a:r>
            <a:endParaRPr lang="fr-FR" sz="2800" dirty="0"/>
          </a:p>
          <a:p>
            <a:r>
              <a:rPr lang="fr-FR" dirty="0"/>
              <a:t>Univ. Grenoble Alpes, CNRS, Grenoble INP, TIMA</a:t>
            </a:r>
            <a:endParaRPr lang="fr-FR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37854D-6FB8-41B1-CDB1-552D89CF2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108" y="2666492"/>
            <a:ext cx="6491381" cy="762508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Chaotic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MEMS-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TRNG</a:t>
            </a:r>
          </a:p>
        </p:txBody>
      </p:sp>
      <p:pic>
        <p:nvPicPr>
          <p:cNvPr id="14" name="Picture 2" descr="FMNT Fédération des Micro et Nanotechnologies">
            <a:extLst>
              <a:ext uri="{FF2B5EF4-FFF2-40B4-BE49-F238E27FC236}">
                <a16:creationId xmlns:a16="http://schemas.microsoft.com/office/drawing/2014/main" id="{9C40DECC-3A1A-2E1C-59AE-1B94968D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75" y="6036316"/>
            <a:ext cx="1360867" cy="6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terview CNRS-INS2I – NeurONN">
            <a:extLst>
              <a:ext uri="{FF2B5EF4-FFF2-40B4-BE49-F238E27FC236}">
                <a16:creationId xmlns:a16="http://schemas.microsoft.com/office/drawing/2014/main" id="{63029732-78A8-1698-782F-C90886BEB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t="15138" r="29017" b="15744"/>
          <a:stretch/>
        </p:blipFill>
        <p:spPr bwMode="auto">
          <a:xfrm>
            <a:off x="5486662" y="6028214"/>
            <a:ext cx="1021713" cy="6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6B3B70-FBCD-4FB4-3C56-07E796D5426A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48"/>
          <a:stretch/>
        </p:blipFill>
        <p:spPr>
          <a:xfrm>
            <a:off x="6640394" y="5954266"/>
            <a:ext cx="822724" cy="797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83031-D2CD-48EB-475E-68A74BBE9705}"/>
              </a:ext>
            </a:extLst>
          </p:cNvPr>
          <p:cNvSpPr/>
          <p:nvPr/>
        </p:nvSpPr>
        <p:spPr>
          <a:xfrm>
            <a:off x="4313205" y="2666492"/>
            <a:ext cx="4876800" cy="68213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6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FE2B0CAA-79E3-1855-0B05-4E9DE2D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" y="3929858"/>
            <a:ext cx="4372827" cy="21864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9190DD-95EA-DF1D-D0FC-72B3A604A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" y="3924298"/>
            <a:ext cx="4365149" cy="21825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B04E4F-B9C3-9C23-8C79-F86B71A64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" y="3925259"/>
            <a:ext cx="4367808" cy="21839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5BBEFB6-4758-9814-39A9-7639C8AB0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" y="3925259"/>
            <a:ext cx="4367808" cy="2183904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A56A1184-361B-AF4A-F644-B5CFD42FD6EF}"/>
              </a:ext>
            </a:extLst>
          </p:cNvPr>
          <p:cNvGrpSpPr/>
          <p:nvPr/>
        </p:nvGrpSpPr>
        <p:grpSpPr>
          <a:xfrm>
            <a:off x="59945" y="3928375"/>
            <a:ext cx="4367808" cy="2183904"/>
            <a:chOff x="59945" y="3941075"/>
            <a:chExt cx="4367808" cy="2183904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E7FC560C-16F9-00D3-CD00-50109F794C51}"/>
                </a:ext>
              </a:extLst>
            </p:cNvPr>
            <p:cNvGrpSpPr/>
            <p:nvPr/>
          </p:nvGrpSpPr>
          <p:grpSpPr>
            <a:xfrm>
              <a:off x="59945" y="3941075"/>
              <a:ext cx="4367808" cy="2183904"/>
              <a:chOff x="59945" y="3941075"/>
              <a:chExt cx="4367808" cy="2183904"/>
            </a:xfrm>
          </p:grpSpPr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7301D6DE-EC0C-D433-D04D-98D24B1A2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45" y="3941075"/>
                <a:ext cx="4367808" cy="2183904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2F875CF-DA86-04ED-9574-A47FC3E7F2B4}"/>
                  </a:ext>
                </a:extLst>
              </p:cNvPr>
              <p:cNvSpPr/>
              <p:nvPr/>
            </p:nvSpPr>
            <p:spPr>
              <a:xfrm>
                <a:off x="521064" y="4002694"/>
                <a:ext cx="3865697" cy="1738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8B2B17CD-AC53-58CF-8C59-3CB2D110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470" y="4163758"/>
              <a:ext cx="3850186" cy="1511539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CD2FF0-8841-E148-AB69-D97EF419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9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9B456C4-7C8B-31C6-830F-5D3CD757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chemeClr val="bg1"/>
                </a:solidFill>
              </a:rPr>
              <a:t>The phase state plane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0849A5-46C4-FB11-1762-C62A258E5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01" y="1705407"/>
            <a:ext cx="4367808" cy="2183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8EC225-8891-0C5D-EA3D-948FB3A4C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01" y="3880807"/>
            <a:ext cx="4367808" cy="21839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C4B4EA-9DD7-9EBD-59D5-1F1A8A3D3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1" y="2732071"/>
            <a:ext cx="3126937" cy="23452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10B90D-0A6B-9043-0C80-D0A7E85E8C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70" y="1705406"/>
            <a:ext cx="4367805" cy="21839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CB3A73-9FEB-6A31-3771-CF2788105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2" y="3889310"/>
            <a:ext cx="4452785" cy="22263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2F6474F-1007-1AD8-9CD3-A201577395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825" y="2732070"/>
            <a:ext cx="3113571" cy="23351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6670C6-5B42-7BBF-4C93-3D7F72766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00" y="1700808"/>
            <a:ext cx="4360176" cy="21800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FA3D72-74B4-0E24-9799-067CE3E21E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25" y="3883405"/>
            <a:ext cx="4468084" cy="22340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E5B50C-6D74-D7F5-EDA9-BAA3F3CA6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826" y="2739678"/>
            <a:ext cx="3115677" cy="23367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A7EA140-02F2-E753-5F65-9C22E86F8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05" y="2732070"/>
            <a:ext cx="3118452" cy="23388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DA951E-5609-A994-3868-108A696ADE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65" y="2732070"/>
            <a:ext cx="3125823" cy="23443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25263C-E137-F625-2C9C-4D0E56F469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411" y="2728302"/>
            <a:ext cx="3130845" cy="234813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465682-182F-3F22-4C36-9B0724B482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83" y="2734168"/>
            <a:ext cx="3110773" cy="233308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C5EEB1-2CCF-0EB0-766C-54BDF0E060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32" y="1705990"/>
            <a:ext cx="4360313" cy="21801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0AFD6EC-D754-D225-C764-CCD4F6530F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45" y="3889309"/>
            <a:ext cx="4452792" cy="2226396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3B1EFF10-F36C-2BDC-1B4E-EE953735426D}"/>
              </a:ext>
            </a:extLst>
          </p:cNvPr>
          <p:cNvGrpSpPr/>
          <p:nvPr/>
        </p:nvGrpSpPr>
        <p:grpSpPr>
          <a:xfrm>
            <a:off x="1" y="1762349"/>
            <a:ext cx="4613271" cy="2174636"/>
            <a:chOff x="6187835" y="555526"/>
            <a:chExt cx="2725794" cy="1284904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20FEFFB-E2F2-7CDB-1A73-A05753F1D4B7}"/>
                </a:ext>
              </a:extLst>
            </p:cNvPr>
            <p:cNvGrpSpPr/>
            <p:nvPr/>
          </p:nvGrpSpPr>
          <p:grpSpPr>
            <a:xfrm>
              <a:off x="6187835" y="555526"/>
              <a:ext cx="2704645" cy="1284904"/>
              <a:chOff x="4427984" y="1563638"/>
              <a:chExt cx="3789312" cy="1800200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E20D5BAB-9A52-BCBC-B01D-1177D56624C2}"/>
                  </a:ext>
                </a:extLst>
              </p:cNvPr>
              <p:cNvGrpSpPr/>
              <p:nvPr/>
            </p:nvGrpSpPr>
            <p:grpSpPr>
              <a:xfrm>
                <a:off x="4427984" y="1635646"/>
                <a:ext cx="3789312" cy="1728192"/>
                <a:chOff x="4427984" y="1635646"/>
                <a:chExt cx="3789312" cy="1728192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D84C0BC1-2B97-28EF-911E-0D43426830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61" t="31290" b="26115"/>
                <a:stretch/>
              </p:blipFill>
              <p:spPr>
                <a:xfrm>
                  <a:off x="4427984" y="1635646"/>
                  <a:ext cx="3789312" cy="1728192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1B8AC0-45DF-2110-5A22-129204E8E83F}"/>
                    </a:ext>
                  </a:extLst>
                </p:cNvPr>
                <p:cNvSpPr/>
                <p:nvPr/>
              </p:nvSpPr>
              <p:spPr>
                <a:xfrm>
                  <a:off x="6379201" y="2282400"/>
                  <a:ext cx="1004400" cy="37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00EDBC8-D213-741A-FD02-D077A473C47B}"/>
                  </a:ext>
                </a:extLst>
              </p:cNvPr>
              <p:cNvSpPr/>
              <p:nvPr/>
            </p:nvSpPr>
            <p:spPr>
              <a:xfrm>
                <a:off x="6660232" y="1563638"/>
                <a:ext cx="1007999" cy="1323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73BA9C00-F608-DE84-0985-EC435A068C0D}"/>
                </a:ext>
              </a:extLst>
            </p:cNvPr>
            <p:cNvSpPr/>
            <p:nvPr/>
          </p:nvSpPr>
          <p:spPr>
            <a:xfrm>
              <a:off x="6509866" y="1517650"/>
              <a:ext cx="2403763" cy="123866"/>
            </a:xfrm>
            <a:custGeom>
              <a:avLst/>
              <a:gdLst>
                <a:gd name="connsiteX0" fmla="*/ 0 w 2376264"/>
                <a:gd name="connsiteY0" fmla="*/ 0 h 64730"/>
                <a:gd name="connsiteX1" fmla="*/ 2376264 w 2376264"/>
                <a:gd name="connsiteY1" fmla="*/ 0 h 64730"/>
                <a:gd name="connsiteX2" fmla="*/ 2376264 w 2376264"/>
                <a:gd name="connsiteY2" fmla="*/ 64730 h 64730"/>
                <a:gd name="connsiteX3" fmla="*/ 0 w 2376264"/>
                <a:gd name="connsiteY3" fmla="*/ 64730 h 64730"/>
                <a:gd name="connsiteX4" fmla="*/ 0 w 2376264"/>
                <a:gd name="connsiteY4" fmla="*/ 0 h 64730"/>
                <a:gd name="connsiteX0" fmla="*/ 0 w 2376264"/>
                <a:gd name="connsiteY0" fmla="*/ 0 h 77430"/>
                <a:gd name="connsiteX1" fmla="*/ 2376264 w 2376264"/>
                <a:gd name="connsiteY1" fmla="*/ 0 h 77430"/>
                <a:gd name="connsiteX2" fmla="*/ 2376264 w 2376264"/>
                <a:gd name="connsiteY2" fmla="*/ 64730 h 77430"/>
                <a:gd name="connsiteX3" fmla="*/ 6350 w 2376264"/>
                <a:gd name="connsiteY3" fmla="*/ 77430 h 77430"/>
                <a:gd name="connsiteX4" fmla="*/ 0 w 2376264"/>
                <a:gd name="connsiteY4" fmla="*/ 0 h 77430"/>
                <a:gd name="connsiteX0" fmla="*/ 0 w 2376264"/>
                <a:gd name="connsiteY0" fmla="*/ 45988 h 123418"/>
                <a:gd name="connsiteX1" fmla="*/ 684684 w 2376264"/>
                <a:gd name="connsiteY1" fmla="*/ 0 h 123418"/>
                <a:gd name="connsiteX2" fmla="*/ 2376264 w 2376264"/>
                <a:gd name="connsiteY2" fmla="*/ 45988 h 123418"/>
                <a:gd name="connsiteX3" fmla="*/ 2376264 w 2376264"/>
                <a:gd name="connsiteY3" fmla="*/ 110718 h 123418"/>
                <a:gd name="connsiteX4" fmla="*/ 6350 w 2376264"/>
                <a:gd name="connsiteY4" fmla="*/ 123418 h 123418"/>
                <a:gd name="connsiteX5" fmla="*/ 0 w 2376264"/>
                <a:gd name="connsiteY5" fmla="*/ 45988 h 123418"/>
                <a:gd name="connsiteX0" fmla="*/ 0 w 2376264"/>
                <a:gd name="connsiteY0" fmla="*/ 45988 h 123418"/>
                <a:gd name="connsiteX1" fmla="*/ 684684 w 2376264"/>
                <a:gd name="connsiteY1" fmla="*/ 0 h 123418"/>
                <a:gd name="connsiteX2" fmla="*/ 1807939 w 2376264"/>
                <a:gd name="connsiteY2" fmla="*/ 90438 h 123418"/>
                <a:gd name="connsiteX3" fmla="*/ 2376264 w 2376264"/>
                <a:gd name="connsiteY3" fmla="*/ 110718 h 123418"/>
                <a:gd name="connsiteX4" fmla="*/ 6350 w 2376264"/>
                <a:gd name="connsiteY4" fmla="*/ 123418 h 123418"/>
                <a:gd name="connsiteX5" fmla="*/ 0 w 2376264"/>
                <a:gd name="connsiteY5" fmla="*/ 45988 h 123418"/>
                <a:gd name="connsiteX0" fmla="*/ 0 w 2397413"/>
                <a:gd name="connsiteY0" fmla="*/ 45988 h 123866"/>
                <a:gd name="connsiteX1" fmla="*/ 684684 w 2397413"/>
                <a:gd name="connsiteY1" fmla="*/ 0 h 123866"/>
                <a:gd name="connsiteX2" fmla="*/ 1807939 w 2397413"/>
                <a:gd name="connsiteY2" fmla="*/ 90438 h 123866"/>
                <a:gd name="connsiteX3" fmla="*/ 2376264 w 2397413"/>
                <a:gd name="connsiteY3" fmla="*/ 110718 h 123866"/>
                <a:gd name="connsiteX4" fmla="*/ 2364259 w 2397413"/>
                <a:gd name="connsiteY4" fmla="*/ 123825 h 123866"/>
                <a:gd name="connsiteX5" fmla="*/ 6350 w 2397413"/>
                <a:gd name="connsiteY5" fmla="*/ 123418 h 123866"/>
                <a:gd name="connsiteX6" fmla="*/ 0 w 2397413"/>
                <a:gd name="connsiteY6" fmla="*/ 45988 h 123866"/>
                <a:gd name="connsiteX0" fmla="*/ 0 w 2397413"/>
                <a:gd name="connsiteY0" fmla="*/ 45988 h 123866"/>
                <a:gd name="connsiteX1" fmla="*/ 684684 w 2397413"/>
                <a:gd name="connsiteY1" fmla="*/ 0 h 123866"/>
                <a:gd name="connsiteX2" fmla="*/ 1807939 w 2397413"/>
                <a:gd name="connsiteY2" fmla="*/ 90438 h 123866"/>
                <a:gd name="connsiteX3" fmla="*/ 2376264 w 2397413"/>
                <a:gd name="connsiteY3" fmla="*/ 110718 h 123866"/>
                <a:gd name="connsiteX4" fmla="*/ 2364259 w 2397413"/>
                <a:gd name="connsiteY4" fmla="*/ 123825 h 123866"/>
                <a:gd name="connsiteX5" fmla="*/ 3175 w 2397413"/>
                <a:gd name="connsiteY5" fmla="*/ 117068 h 123866"/>
                <a:gd name="connsiteX6" fmla="*/ 0 w 2397413"/>
                <a:gd name="connsiteY6" fmla="*/ 45988 h 123866"/>
                <a:gd name="connsiteX0" fmla="*/ 6350 w 2403763"/>
                <a:gd name="connsiteY0" fmla="*/ 45988 h 123866"/>
                <a:gd name="connsiteX1" fmla="*/ 691034 w 2403763"/>
                <a:gd name="connsiteY1" fmla="*/ 0 h 123866"/>
                <a:gd name="connsiteX2" fmla="*/ 1814289 w 2403763"/>
                <a:gd name="connsiteY2" fmla="*/ 90438 h 123866"/>
                <a:gd name="connsiteX3" fmla="*/ 2382614 w 2403763"/>
                <a:gd name="connsiteY3" fmla="*/ 110718 h 123866"/>
                <a:gd name="connsiteX4" fmla="*/ 2370609 w 2403763"/>
                <a:gd name="connsiteY4" fmla="*/ 123825 h 123866"/>
                <a:gd name="connsiteX5" fmla="*/ 0 w 2403763"/>
                <a:gd name="connsiteY5" fmla="*/ 123418 h 123866"/>
                <a:gd name="connsiteX6" fmla="*/ 6350 w 2403763"/>
                <a:gd name="connsiteY6" fmla="*/ 45988 h 1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763" h="123866">
                  <a:moveTo>
                    <a:pt x="6350" y="45988"/>
                  </a:moveTo>
                  <a:cubicBezTo>
                    <a:pt x="232461" y="44417"/>
                    <a:pt x="464923" y="1571"/>
                    <a:pt x="691034" y="0"/>
                  </a:cubicBezTo>
                  <a:lnTo>
                    <a:pt x="1814289" y="90438"/>
                  </a:lnTo>
                  <a:lnTo>
                    <a:pt x="2382614" y="110718"/>
                  </a:lnTo>
                  <a:cubicBezTo>
                    <a:pt x="2272779" y="109795"/>
                    <a:pt x="2480444" y="124748"/>
                    <a:pt x="2370609" y="123825"/>
                  </a:cubicBezTo>
                  <a:lnTo>
                    <a:pt x="0" y="123418"/>
                  </a:lnTo>
                  <a:lnTo>
                    <a:pt x="6350" y="459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8DE8F42-37F4-BDED-9BA5-1C6F0678183A}"/>
              </a:ext>
            </a:extLst>
          </p:cNvPr>
          <p:cNvGrpSpPr/>
          <p:nvPr/>
        </p:nvGrpSpPr>
        <p:grpSpPr>
          <a:xfrm>
            <a:off x="790673" y="1988841"/>
            <a:ext cx="853089" cy="1306167"/>
            <a:chOff x="6684061" y="572610"/>
            <a:chExt cx="504056" cy="771761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DE6FA42B-75D9-F592-019E-FACF0827EA08}"/>
                </a:ext>
              </a:extLst>
            </p:cNvPr>
            <p:cNvGrpSpPr/>
            <p:nvPr/>
          </p:nvGrpSpPr>
          <p:grpSpPr>
            <a:xfrm>
              <a:off x="6684061" y="572610"/>
              <a:ext cx="504056" cy="644838"/>
              <a:chOff x="4355976" y="1998920"/>
              <a:chExt cx="504056" cy="644838"/>
            </a:xfrm>
          </p:grpSpPr>
          <p:sp>
            <p:nvSpPr>
              <p:cNvPr id="33" name="Rectangle avec flèche vers le bas 32">
                <a:extLst>
                  <a:ext uri="{FF2B5EF4-FFF2-40B4-BE49-F238E27FC236}">
                    <a16:creationId xmlns:a16="http://schemas.microsoft.com/office/drawing/2014/main" id="{972C361C-B7AA-A036-ED64-A1B1BEC83B42}"/>
                  </a:ext>
                </a:extLst>
              </p:cNvPr>
              <p:cNvSpPr/>
              <p:nvPr/>
            </p:nvSpPr>
            <p:spPr>
              <a:xfrm>
                <a:off x="4355976" y="1998920"/>
                <a:ext cx="504056" cy="644838"/>
              </a:xfrm>
              <a:prstGeom prst="downArrowCallou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2D86F4-B302-66B3-CA96-F92CF9FDC604}"/>
                  </a:ext>
                </a:extLst>
              </p:cNvPr>
              <p:cNvSpPr txBox="1"/>
              <p:nvPr/>
            </p:nvSpPr>
            <p:spPr>
              <a:xfrm>
                <a:off x="4442397" y="2075122"/>
                <a:ext cx="354208" cy="218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1"/>
                    </a:solidFill>
                  </a:rPr>
                  <a:t>AM</a:t>
                </a:r>
              </a:p>
            </p:txBody>
          </p:sp>
        </p:grp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6CE7FE8-90DE-4210-D6D2-2D36811FDE14}"/>
                </a:ext>
              </a:extLst>
            </p:cNvPr>
            <p:cNvSpPr/>
            <p:nvPr/>
          </p:nvSpPr>
          <p:spPr>
            <a:xfrm>
              <a:off x="6900084" y="1298652"/>
              <a:ext cx="72008" cy="457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id="{2E7677FB-4616-BE76-39A6-BBC526D874B8}"/>
              </a:ext>
            </a:extLst>
          </p:cNvPr>
          <p:cNvSpPr/>
          <p:nvPr/>
        </p:nvSpPr>
        <p:spPr>
          <a:xfrm>
            <a:off x="1700238" y="2914823"/>
            <a:ext cx="121868" cy="7737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CE0BA10-0524-83FE-E15E-9433D44104F3}"/>
              </a:ext>
            </a:extLst>
          </p:cNvPr>
          <p:cNvSpPr/>
          <p:nvPr/>
        </p:nvSpPr>
        <p:spPr>
          <a:xfrm>
            <a:off x="2099080" y="2672637"/>
            <a:ext cx="121868" cy="7737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3024831-728D-E26D-B92F-38D9F111EDEB}"/>
              </a:ext>
            </a:extLst>
          </p:cNvPr>
          <p:cNvSpPr/>
          <p:nvPr/>
        </p:nvSpPr>
        <p:spPr>
          <a:xfrm>
            <a:off x="2271741" y="2581317"/>
            <a:ext cx="121868" cy="7737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71BB39E-C1BA-6788-49F7-88DA0A41E34D}"/>
              </a:ext>
            </a:extLst>
          </p:cNvPr>
          <p:cNvGrpSpPr/>
          <p:nvPr/>
        </p:nvGrpSpPr>
        <p:grpSpPr>
          <a:xfrm>
            <a:off x="3215680" y="765738"/>
            <a:ext cx="5408367" cy="768085"/>
            <a:chOff x="2411760" y="453283"/>
            <a:chExt cx="4056275" cy="576064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9D35EC2-8576-374D-57B5-B642B86C1433}"/>
                </a:ext>
              </a:extLst>
            </p:cNvPr>
            <p:cNvSpPr txBox="1"/>
            <p:nvPr/>
          </p:nvSpPr>
          <p:spPr>
            <a:xfrm>
              <a:off x="2411760" y="604420"/>
              <a:ext cx="984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Resonator</a:t>
              </a:r>
              <a:r>
                <a:rPr lang="fr-FR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6EB0700C-9E55-6B8D-933A-34A6A22CE055}"/>
                    </a:ext>
                  </a:extLst>
                </p:cNvPr>
                <p:cNvSpPr txBox="1"/>
                <p:nvPr/>
              </p:nvSpPr>
              <p:spPr>
                <a:xfrm>
                  <a:off x="3779912" y="483518"/>
                  <a:ext cx="1087173" cy="484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0" dirty="0"/>
                    <a:t>Amplitude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fr-FR" dirty="0"/>
                </a:p>
                <a:p>
                  <a:r>
                    <a:rPr lang="fr-FR" dirty="0">
                      <a:ea typeface="Cambria Math" panose="02040503050406030204" pitchFamily="18" charset="0"/>
                    </a:rPr>
                    <a:t>Phase       </a:t>
                  </a:r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DD228338-8FDF-D64F-82A5-3AB184D99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912" y="483518"/>
                  <a:ext cx="1087173" cy="484748"/>
                </a:xfrm>
                <a:prstGeom prst="rect">
                  <a:avLst/>
                </a:prstGeom>
                <a:blipFill>
                  <a:blip r:embed="rId23"/>
                  <a:stretch>
                    <a:fillRect l="-3448" t="-3846" b="-1346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Accolade fermante 41">
              <a:extLst>
                <a:ext uri="{FF2B5EF4-FFF2-40B4-BE49-F238E27FC236}">
                  <a16:creationId xmlns:a16="http://schemas.microsoft.com/office/drawing/2014/main" id="{24A103F4-EA3C-42AE-56B3-2D0BF4067224}"/>
                </a:ext>
              </a:extLst>
            </p:cNvPr>
            <p:cNvSpPr/>
            <p:nvPr/>
          </p:nvSpPr>
          <p:spPr>
            <a:xfrm>
              <a:off x="5104561" y="453283"/>
              <a:ext cx="72008" cy="576064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38072FC6-190C-523F-E4F3-071E16C1E6AF}"/>
                    </a:ext>
                  </a:extLst>
                </p:cNvPr>
                <p:cNvSpPr txBox="1"/>
                <p:nvPr/>
              </p:nvSpPr>
              <p:spPr>
                <a:xfrm>
                  <a:off x="5257095" y="483514"/>
                  <a:ext cx="1210940" cy="484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 </a:t>
                  </a:r>
                  <a14:m>
                    <m:oMath xmlns:m="http://schemas.openxmlformats.org/officeDocument/2006/math"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a14:m>
                  <a:endParaRPr lang="fr-FR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91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31E789A-9A94-DB48-81A6-3BA9E4655C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095" y="483514"/>
                  <a:ext cx="1210940" cy="484748"/>
                </a:xfrm>
                <a:prstGeom prst="rect">
                  <a:avLst/>
                </a:prstGeom>
                <a:blipFill>
                  <a:blip r:embed="rId24"/>
                  <a:stretch>
                    <a:fillRect b="-96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31596B68-8480-3184-6958-9E61ADBC2940}"/>
              </a:ext>
            </a:extLst>
          </p:cNvPr>
          <p:cNvSpPr txBox="1"/>
          <p:nvPr/>
        </p:nvSpPr>
        <p:spPr>
          <a:xfrm>
            <a:off x="9840416" y="170540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with</a:t>
            </a:r>
            <a:r>
              <a:rPr lang="fr-FR" dirty="0"/>
              <a:t> more…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6DD20EB-914D-C3AB-ACA8-FE4BA4317322}"/>
              </a:ext>
            </a:extLst>
          </p:cNvPr>
          <p:cNvSpPr txBox="1"/>
          <p:nvPr/>
        </p:nvSpPr>
        <p:spPr>
          <a:xfrm>
            <a:off x="10512491" y="199343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more…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4ABBDD6-39E0-69F0-1656-28997C0DAA41}"/>
              </a:ext>
            </a:extLst>
          </p:cNvPr>
          <p:cNvSpPr txBox="1"/>
          <p:nvPr/>
        </p:nvSpPr>
        <p:spPr>
          <a:xfrm>
            <a:off x="10608502" y="228147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more!</a:t>
            </a:r>
          </a:p>
        </p:txBody>
      </p:sp>
      <p:sp>
        <p:nvSpPr>
          <p:cNvPr id="47" name="ZoneTexte 90">
            <a:extLst>
              <a:ext uri="{FF2B5EF4-FFF2-40B4-BE49-F238E27FC236}">
                <a16:creationId xmlns:a16="http://schemas.microsoft.com/office/drawing/2014/main" id="{89F21B38-9749-04C1-270F-EA1059EE3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933" y="6271462"/>
            <a:ext cx="4644298" cy="3796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867" dirty="0">
                <a:solidFill>
                  <a:schemeClr val="bg1"/>
                </a:solidFill>
              </a:rPr>
              <a:t>Poincaré sections: </a:t>
            </a:r>
            <a:r>
              <a:rPr lang="fr-FR" altLang="fr-FR" sz="1867" dirty="0" err="1">
                <a:solidFill>
                  <a:schemeClr val="bg1"/>
                </a:solidFill>
              </a:rPr>
              <a:t>order</a:t>
            </a:r>
            <a:r>
              <a:rPr lang="fr-FR" altLang="fr-FR" sz="1867" dirty="0">
                <a:solidFill>
                  <a:schemeClr val="bg1"/>
                </a:solidFill>
              </a:rPr>
              <a:t> </a:t>
            </a:r>
            <a:r>
              <a:rPr lang="fr-FR" altLang="fr-FR" sz="1867" dirty="0" err="1">
                <a:solidFill>
                  <a:schemeClr val="bg1"/>
                </a:solidFill>
              </a:rPr>
              <a:t>within</a:t>
            </a:r>
            <a:r>
              <a:rPr lang="fr-FR" altLang="fr-FR" sz="1867" dirty="0">
                <a:solidFill>
                  <a:schemeClr val="bg1"/>
                </a:solidFill>
              </a:rPr>
              <a:t> chaos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3D52E3-1B96-FC87-EA79-1A169C44FD83}"/>
              </a:ext>
            </a:extLst>
          </p:cNvPr>
          <p:cNvSpPr/>
          <p:nvPr/>
        </p:nvSpPr>
        <p:spPr>
          <a:xfrm>
            <a:off x="55968" y="1842267"/>
            <a:ext cx="467502" cy="1856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4733CAA-1281-15D4-E350-C636D4EE5337}"/>
              </a:ext>
            </a:extLst>
          </p:cNvPr>
          <p:cNvSpPr/>
          <p:nvPr/>
        </p:nvSpPr>
        <p:spPr>
          <a:xfrm rot="5400000">
            <a:off x="2419814" y="1842140"/>
            <a:ext cx="309243" cy="3880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2A13F2F-54D1-994E-8646-A4C030990792}"/>
              </a:ext>
            </a:extLst>
          </p:cNvPr>
          <p:cNvSpPr txBox="1"/>
          <p:nvPr/>
        </p:nvSpPr>
        <p:spPr>
          <a:xfrm rot="16200000">
            <a:off x="-277859" y="2652353"/>
            <a:ext cx="12682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Amplitude (</a:t>
            </a:r>
            <a:r>
              <a:rPr lang="fr-FR" sz="1200" dirty="0" err="1"/>
              <a:t>a.u</a:t>
            </a:r>
            <a:r>
              <a:rPr lang="fr-FR" sz="1200" dirty="0"/>
              <a:t>.)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3487AF7-C140-CD36-8EC9-D8740A850174}"/>
              </a:ext>
            </a:extLst>
          </p:cNvPr>
          <p:cNvSpPr txBox="1"/>
          <p:nvPr/>
        </p:nvSpPr>
        <p:spPr>
          <a:xfrm>
            <a:off x="1817292" y="3625653"/>
            <a:ext cx="13115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Frequency (</a:t>
            </a:r>
            <a:r>
              <a:rPr lang="fr-FR" sz="1200" dirty="0" err="1"/>
              <a:t>a.u</a:t>
            </a:r>
            <a:r>
              <a:rPr lang="fr-FR" sz="1200" dirty="0"/>
              <a:t>.)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A3DAA2C-63B0-37C8-E10E-57626E7B6E9F}"/>
              </a:ext>
            </a:extLst>
          </p:cNvPr>
          <p:cNvGrpSpPr/>
          <p:nvPr/>
        </p:nvGrpSpPr>
        <p:grpSpPr>
          <a:xfrm>
            <a:off x="618038" y="3745198"/>
            <a:ext cx="502638" cy="312490"/>
            <a:chOff x="618038" y="3745198"/>
            <a:chExt cx="502638" cy="312490"/>
          </a:xfrm>
        </p:grpSpPr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99BC34DB-FFBE-1D6E-4B2B-05AB05914619}"/>
                </a:ext>
              </a:extLst>
            </p:cNvPr>
            <p:cNvCxnSpPr/>
            <p:nvPr/>
          </p:nvCxnSpPr>
          <p:spPr>
            <a:xfrm>
              <a:off x="684676" y="4057688"/>
              <a:ext cx="369363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FA29614-8486-E11F-C065-37940DFB4AEF}"/>
                    </a:ext>
                  </a:extLst>
                </p:cNvPr>
                <p:cNvSpPr txBox="1"/>
                <p:nvPr/>
              </p:nvSpPr>
              <p:spPr>
                <a:xfrm>
                  <a:off x="618038" y="3745198"/>
                  <a:ext cx="5026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1/</a:t>
                  </a:r>
                  <a14:m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fr-FR" sz="1400" dirty="0"/>
                    <a:t>f</a:t>
                  </a: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FA29614-8486-E11F-C065-37940DFB4A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038" y="3745198"/>
                  <a:ext cx="502638" cy="307777"/>
                </a:xfrm>
                <a:prstGeom prst="rect">
                  <a:avLst/>
                </a:prstGeom>
                <a:blipFill>
                  <a:blip r:embed="rId25"/>
                  <a:stretch>
                    <a:fillRect l="-2439" r="-2439" b="-1538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157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44" grpId="0"/>
      <p:bldP spid="45" grpId="0"/>
      <p:bldP spid="46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7ED7B2-51BE-CCB8-E7EE-E2D1F25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10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1301A88-CA59-2EC0-8E2F-CF64F543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chemeClr val="bg1"/>
                </a:solidFill>
              </a:rPr>
              <a:t>Poincaré sections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84DFD1-DC6F-EA3A-251E-C5B7CA0EED6F}"/>
              </a:ext>
            </a:extLst>
          </p:cNvPr>
          <p:cNvSpPr txBox="1"/>
          <p:nvPr/>
        </p:nvSpPr>
        <p:spPr>
          <a:xfrm>
            <a:off x="4469546" y="1148724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Amplitude</a:t>
            </a:r>
          </a:p>
          <a:p>
            <a:pPr algn="ctr"/>
            <a:r>
              <a:rPr lang="fr-FR" dirty="0">
                <a:solidFill>
                  <a:schemeClr val="accent1"/>
                </a:solidFill>
              </a:rPr>
              <a:t>Modulation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B4772C-9786-D002-FBEC-CAE421E2DD2A}"/>
              </a:ext>
            </a:extLst>
          </p:cNvPr>
          <p:cNvSpPr txBox="1"/>
          <p:nvPr/>
        </p:nvSpPr>
        <p:spPr>
          <a:xfrm>
            <a:off x="1419317" y="264610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Experimental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E1AB4C-8EA5-ADE4-907D-2E28D1D90B74}"/>
              </a:ext>
            </a:extLst>
          </p:cNvPr>
          <p:cNvSpPr txBox="1"/>
          <p:nvPr/>
        </p:nvSpPr>
        <p:spPr>
          <a:xfrm>
            <a:off x="1438556" y="477591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Numerical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D410DD-FEBE-76F1-12C2-69CD2F4FD140}"/>
              </a:ext>
            </a:extLst>
          </p:cNvPr>
          <p:cNvSpPr txBox="1"/>
          <p:nvPr/>
        </p:nvSpPr>
        <p:spPr>
          <a:xfrm>
            <a:off x="7975251" y="1116776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Frequency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Modulation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7C216C-06D9-0E31-A4C0-5513C49EF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30" y="1890324"/>
            <a:ext cx="2962053" cy="46400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CF77D2-3EDB-28B9-4486-7D326A7B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06" y="1890324"/>
            <a:ext cx="2795566" cy="46400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BC732E-FF6A-E266-8406-DD31CF28452F}"/>
              </a:ext>
            </a:extLst>
          </p:cNvPr>
          <p:cNvSpPr/>
          <p:nvPr/>
        </p:nvSpPr>
        <p:spPr>
          <a:xfrm>
            <a:off x="922983" y="4163894"/>
            <a:ext cx="9427028" cy="248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C220C7-E52D-FE45-DE64-A112372220D0}"/>
              </a:ext>
            </a:extLst>
          </p:cNvPr>
          <p:cNvPicPr/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17802" b="62803"/>
          <a:stretch/>
        </p:blipFill>
        <p:spPr>
          <a:xfrm>
            <a:off x="2737709" y="1378029"/>
            <a:ext cx="6893524" cy="50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1DC819-EE75-86B3-0983-D530DABC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11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E0145BE-2131-A87A-DDDC-82899160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err="1">
                <a:solidFill>
                  <a:schemeClr val="bg1"/>
                </a:solidFill>
              </a:rPr>
              <a:t>Sensitivity</a:t>
            </a:r>
            <a:r>
              <a:rPr lang="fr-FR" altLang="fr-FR" sz="3200" dirty="0">
                <a:solidFill>
                  <a:schemeClr val="bg1"/>
                </a:solidFill>
              </a:rPr>
              <a:t> to initial conditions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2AB84C-F618-32B6-AF9E-A5E9808F18F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9" r="4820" b="84724"/>
          <a:stretch/>
        </p:blipFill>
        <p:spPr>
          <a:xfrm>
            <a:off x="6249063" y="857251"/>
            <a:ext cx="5195283" cy="2473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5638108-B3BF-83CE-1C5A-4BB3B5A51A1E}"/>
                  </a:ext>
                </a:extLst>
              </p:cNvPr>
              <p:cNvSpPr txBox="1"/>
              <p:nvPr/>
            </p:nvSpPr>
            <p:spPr>
              <a:xfrm>
                <a:off x="8384631" y="2263739"/>
                <a:ext cx="26914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sz="2000" dirty="0"/>
                  <a:t>: </a:t>
                </a:r>
                <a:r>
                  <a:rPr lang="fr-FR" sz="2000" dirty="0" err="1"/>
                  <a:t>Lyapunov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exponent</a:t>
                </a:r>
                <a:endParaRPr lang="fr-FR" sz="2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5638108-B3BF-83CE-1C5A-4BB3B5A51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631" y="2263739"/>
                <a:ext cx="2691442" cy="400110"/>
              </a:xfrm>
              <a:prstGeom prst="rect">
                <a:avLst/>
              </a:prstGeom>
              <a:blipFill>
                <a:blip r:embed="rId3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à coins arrondis 5">
            <a:extLst>
              <a:ext uri="{FF2B5EF4-FFF2-40B4-BE49-F238E27FC236}">
                <a16:creationId xmlns:a16="http://schemas.microsoft.com/office/drawing/2014/main" id="{8ABC9F73-F1B0-5ACA-FA17-6F541E0C6B30}"/>
              </a:ext>
            </a:extLst>
          </p:cNvPr>
          <p:cNvSpPr/>
          <p:nvPr/>
        </p:nvSpPr>
        <p:spPr>
          <a:xfrm rot="19506911">
            <a:off x="7023513" y="1262341"/>
            <a:ext cx="1488544" cy="4134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806A73-1347-F854-1112-85A2058DC252}"/>
              </a:ext>
            </a:extLst>
          </p:cNvPr>
          <p:cNvGrpSpPr/>
          <p:nvPr/>
        </p:nvGrpSpPr>
        <p:grpSpPr>
          <a:xfrm>
            <a:off x="549365" y="737208"/>
            <a:ext cx="4924551" cy="2465363"/>
            <a:chOff x="335359" y="737207"/>
            <a:chExt cx="5568621" cy="278780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E32A0A-022F-79DE-25C0-60EF828F672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" r="53991" b="84724"/>
            <a:stretch/>
          </p:blipFill>
          <p:spPr>
            <a:xfrm>
              <a:off x="335359" y="740701"/>
              <a:ext cx="5568619" cy="278430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4892313-A056-CD15-1F64-172351259A5B}"/>
                </a:ext>
              </a:extLst>
            </p:cNvPr>
            <p:cNvPicPr/>
            <p:nvPr/>
          </p:nvPicPr>
          <p:blipFill rotWithShape="1"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" r="53991" b="85082"/>
            <a:stretch/>
          </p:blipFill>
          <p:spPr>
            <a:xfrm>
              <a:off x="335360" y="737207"/>
              <a:ext cx="5568620" cy="2719188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E06000-9A34-1A9C-6025-21835A316696}"/>
              </a:ext>
            </a:extLst>
          </p:cNvPr>
          <p:cNvGrpSpPr/>
          <p:nvPr/>
        </p:nvGrpSpPr>
        <p:grpSpPr>
          <a:xfrm>
            <a:off x="7440246" y="3347765"/>
            <a:ext cx="3217838" cy="3356727"/>
            <a:chOff x="7168990" y="3501273"/>
            <a:chExt cx="3217838" cy="335672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E05E319-B451-A4FE-C6D2-A016BFC8B0C4}"/>
                </a:ext>
              </a:extLst>
            </p:cNvPr>
            <p:cNvGrpSpPr/>
            <p:nvPr/>
          </p:nvGrpSpPr>
          <p:grpSpPr>
            <a:xfrm>
              <a:off x="7168990" y="4076675"/>
              <a:ext cx="3217838" cy="2781325"/>
              <a:chOff x="6935145" y="2636745"/>
              <a:chExt cx="4336593" cy="3748317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42037933-0D20-ADFE-E49F-756FA813F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35145" y="2917000"/>
                <a:ext cx="4046072" cy="346806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ABBFAD0-F559-09C1-D089-EF657D4E2DDC}"/>
                  </a:ext>
                </a:extLst>
              </p:cNvPr>
              <p:cNvSpPr/>
              <p:nvPr/>
            </p:nvSpPr>
            <p:spPr>
              <a:xfrm>
                <a:off x="10787657" y="2636745"/>
                <a:ext cx="484081" cy="3042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F491488-8626-6349-0FA2-19181CB38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30064" y="3501273"/>
              <a:ext cx="2816291" cy="711484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A74308-2691-822A-E38B-486C849A0CEF}"/>
              </a:ext>
            </a:extLst>
          </p:cNvPr>
          <p:cNvGrpSpPr/>
          <p:nvPr/>
        </p:nvGrpSpPr>
        <p:grpSpPr>
          <a:xfrm>
            <a:off x="494477" y="3410024"/>
            <a:ext cx="5356604" cy="2544778"/>
            <a:chOff x="4427984" y="1563638"/>
            <a:chExt cx="3789312" cy="1800200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9EEAFCB-0E29-2811-22DE-4A03F4B121E9}"/>
                </a:ext>
              </a:extLst>
            </p:cNvPr>
            <p:cNvGrpSpPr/>
            <p:nvPr/>
          </p:nvGrpSpPr>
          <p:grpSpPr>
            <a:xfrm>
              <a:off x="4427984" y="1635646"/>
              <a:ext cx="3789312" cy="1728192"/>
              <a:chOff x="4427984" y="1635646"/>
              <a:chExt cx="3789312" cy="1728192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24CA9593-DED5-7C36-37C3-7ED754175A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1" t="31290" b="26115"/>
              <a:stretch/>
            </p:blipFill>
            <p:spPr>
              <a:xfrm>
                <a:off x="4427984" y="1635646"/>
                <a:ext cx="3789312" cy="1728192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B26412-4D06-832F-6022-68927496967F}"/>
                  </a:ext>
                </a:extLst>
              </p:cNvPr>
              <p:cNvSpPr/>
              <p:nvPr/>
            </p:nvSpPr>
            <p:spPr>
              <a:xfrm>
                <a:off x="6402986" y="2282400"/>
                <a:ext cx="963498" cy="37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D521DE-7CE6-C5BA-EB87-F115FF484DEE}"/>
                </a:ext>
              </a:extLst>
            </p:cNvPr>
            <p:cNvSpPr/>
            <p:nvPr/>
          </p:nvSpPr>
          <p:spPr>
            <a:xfrm>
              <a:off x="6660232" y="1563638"/>
              <a:ext cx="1007999" cy="132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2A7F38A-7DBE-9859-753C-0BC2FA8D2170}"/>
                  </a:ext>
                </a:extLst>
              </p:cNvPr>
              <p:cNvSpPr txBox="1"/>
              <p:nvPr/>
            </p:nvSpPr>
            <p:spPr>
              <a:xfrm>
                <a:off x="1891180" y="6090141"/>
                <a:ext cx="3593611" cy="635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33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sz="2133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133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13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13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213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213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f>
                        <m:fPr>
                          <m:ctrlP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fr-FR" sz="2133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133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133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133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𝛿𝜔</m:t>
                                  </m:r>
                                  <m:r>
                                    <a:rPr lang="fr-FR" sz="2133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2133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fr-FR" sz="2133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2133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2A7F38A-7DBE-9859-753C-0BC2FA8D2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180" y="6090141"/>
                <a:ext cx="3593611" cy="635302"/>
              </a:xfrm>
              <a:prstGeom prst="rect">
                <a:avLst/>
              </a:prstGeom>
              <a:blipFill>
                <a:blip r:embed="rId10"/>
                <a:stretch>
                  <a:fillRect l="-1053" t="-5882" b="-137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F45232E8-6841-F902-91CE-5A2F5A0EEFE3}"/>
              </a:ext>
            </a:extLst>
          </p:cNvPr>
          <p:cNvSpPr txBox="1"/>
          <p:nvPr/>
        </p:nvSpPr>
        <p:spPr>
          <a:xfrm>
            <a:off x="786844" y="622293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AM:</a:t>
            </a:r>
          </a:p>
        </p:txBody>
      </p:sp>
    </p:spTree>
    <p:extLst>
      <p:ext uri="{BB962C8B-B14F-4D97-AF65-F5344CB8AC3E}">
        <p14:creationId xmlns:p14="http://schemas.microsoft.com/office/powerpoint/2010/main" val="36785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F98A9F-9154-0716-DE3C-6E54F06E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12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3A1C8B9-9EAC-913C-3B0C-88A52619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err="1">
                <a:solidFill>
                  <a:schemeClr val="bg1"/>
                </a:solidFill>
              </a:rPr>
              <a:t>Lyapunov</a:t>
            </a:r>
            <a:r>
              <a:rPr lang="fr-FR" altLang="fr-FR" sz="3200" dirty="0">
                <a:solidFill>
                  <a:schemeClr val="bg1"/>
                </a:solidFill>
              </a:rPr>
              <a:t> </a:t>
            </a:r>
            <a:r>
              <a:rPr lang="fr-FR" altLang="fr-FR" sz="3200" dirty="0" err="1">
                <a:solidFill>
                  <a:schemeClr val="bg1"/>
                </a:solidFill>
              </a:rPr>
              <a:t>Exponents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58D1AF-D322-050E-D528-2C0DDA40558F}"/>
              </a:ext>
            </a:extLst>
          </p:cNvPr>
          <p:cNvSpPr txBox="1"/>
          <p:nvPr/>
        </p:nvSpPr>
        <p:spPr>
          <a:xfrm>
            <a:off x="1118776" y="278598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Experimental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969DA3-4C51-21C8-26C3-5C075C7B4828}"/>
              </a:ext>
            </a:extLst>
          </p:cNvPr>
          <p:cNvSpPr txBox="1"/>
          <p:nvPr/>
        </p:nvSpPr>
        <p:spPr>
          <a:xfrm>
            <a:off x="1118776" y="53127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Numerical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421C1D-D5E5-0A1A-DD37-6A9DF79EB145}"/>
              </a:ext>
            </a:extLst>
          </p:cNvPr>
          <p:cNvSpPr txBox="1"/>
          <p:nvPr/>
        </p:nvSpPr>
        <p:spPr>
          <a:xfrm>
            <a:off x="3404203" y="771441"/>
            <a:ext cx="283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Amplitude Modulation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329A1B-511D-9395-491C-F31D312ACDE6}"/>
              </a:ext>
            </a:extLst>
          </p:cNvPr>
          <p:cNvSpPr txBox="1"/>
          <p:nvPr/>
        </p:nvSpPr>
        <p:spPr>
          <a:xfrm>
            <a:off x="7330918" y="773698"/>
            <a:ext cx="283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Frequency Modulation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915FA2-8F1B-0FA9-AC3A-B2CFCFDE8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86" y="1803072"/>
            <a:ext cx="2938360" cy="50141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4006BE-82E5-2276-E8FE-5E2A668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523" y="1819112"/>
            <a:ext cx="3054611" cy="49673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504F2F-AB29-63EC-2CB6-16CBA5EC6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673" y="1268177"/>
            <a:ext cx="1750646" cy="4376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C464B-852B-B2F1-5AA0-8994CD8B4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694" y="1264697"/>
            <a:ext cx="1882032" cy="4446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C5B86A-D142-9232-EF04-AFF37E4F89FB}"/>
              </a:ext>
            </a:extLst>
          </p:cNvPr>
          <p:cNvSpPr/>
          <p:nvPr/>
        </p:nvSpPr>
        <p:spPr>
          <a:xfrm>
            <a:off x="1116418" y="4286989"/>
            <a:ext cx="9427028" cy="248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1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3740CF-6D10-E227-2334-162CB373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13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418A64-8CA5-3F02-0F8D-DFD9953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err="1">
                <a:solidFill>
                  <a:schemeClr val="bg1"/>
                </a:solidFill>
              </a:rPr>
              <a:t>Concrete</a:t>
            </a:r>
            <a:r>
              <a:rPr lang="fr-FR" altLang="fr-FR" sz="3200" dirty="0">
                <a:solidFill>
                  <a:schemeClr val="bg1"/>
                </a:solidFill>
              </a:rPr>
              <a:t> </a:t>
            </a:r>
            <a:r>
              <a:rPr lang="fr-FR" altLang="fr-FR" sz="3200" dirty="0" err="1">
                <a:solidFill>
                  <a:schemeClr val="bg1"/>
                </a:solidFill>
              </a:rPr>
              <a:t>example</a:t>
            </a:r>
            <a:r>
              <a:rPr lang="fr-FR" altLang="fr-FR" sz="3200" dirty="0">
                <a:solidFill>
                  <a:schemeClr val="bg1"/>
                </a:solidFill>
              </a:rPr>
              <a:t> of MEMS-</a:t>
            </a:r>
            <a:r>
              <a:rPr lang="fr-FR" altLang="fr-FR" sz="3200" dirty="0" err="1">
                <a:solidFill>
                  <a:schemeClr val="bg1"/>
                </a:solidFill>
              </a:rPr>
              <a:t>based</a:t>
            </a:r>
            <a:r>
              <a:rPr lang="fr-FR" altLang="fr-FR" sz="3200" dirty="0">
                <a:solidFill>
                  <a:schemeClr val="bg1"/>
                </a:solidFill>
              </a:rPr>
              <a:t> TRNG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1EA5CD-EF1A-232B-7906-3FF7CA94CF9D}"/>
              </a:ext>
            </a:extLst>
          </p:cNvPr>
          <p:cNvSpPr txBox="1"/>
          <p:nvPr/>
        </p:nvSpPr>
        <p:spPr>
          <a:xfrm>
            <a:off x="7967799" y="980244"/>
            <a:ext cx="34535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NIST 800-22 test on 75 Mb</a:t>
            </a:r>
          </a:p>
          <a:p>
            <a:pPr algn="ctr"/>
            <a:r>
              <a:rPr lang="fr-FR" sz="2000" dirty="0" err="1"/>
              <a:t>with</a:t>
            </a:r>
            <a:r>
              <a:rPr lang="fr-FR" sz="2000" dirty="0"/>
              <a:t> a rate of 15 kb/s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252AAF0-A939-E860-4365-1160A2808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35910"/>
              </p:ext>
            </p:extLst>
          </p:nvPr>
        </p:nvGraphicFramePr>
        <p:xfrm>
          <a:off x="7455279" y="1759904"/>
          <a:ext cx="4524860" cy="4441657"/>
        </p:xfrm>
        <a:graphic>
          <a:graphicData uri="http://schemas.openxmlformats.org/drawingml/2006/table">
            <a:tbl>
              <a:tblPr firstRow="1" firstCol="1" bandRow="1"/>
              <a:tblGrid>
                <a:gridCol w="1793228">
                  <a:extLst>
                    <a:ext uri="{9D8B030D-6E8A-4147-A177-3AD203B41FA5}">
                      <a16:colId xmlns:a16="http://schemas.microsoft.com/office/drawing/2014/main" val="2867895159"/>
                    </a:ext>
                  </a:extLst>
                </a:gridCol>
                <a:gridCol w="860648">
                  <a:extLst>
                    <a:ext uri="{9D8B030D-6E8A-4147-A177-3AD203B41FA5}">
                      <a16:colId xmlns:a16="http://schemas.microsoft.com/office/drawing/2014/main" val="3272705358"/>
                    </a:ext>
                  </a:extLst>
                </a:gridCol>
                <a:gridCol w="1051905">
                  <a:extLst>
                    <a:ext uri="{9D8B030D-6E8A-4147-A177-3AD203B41FA5}">
                      <a16:colId xmlns:a16="http://schemas.microsoft.com/office/drawing/2014/main" val="1127103374"/>
                    </a:ext>
                  </a:extLst>
                </a:gridCol>
                <a:gridCol w="819079">
                  <a:extLst>
                    <a:ext uri="{9D8B030D-6E8A-4147-A177-3AD203B41FA5}">
                      <a16:colId xmlns:a16="http://schemas.microsoft.com/office/drawing/2014/main" val="1962311885"/>
                    </a:ext>
                  </a:extLst>
                </a:gridCol>
              </a:tblGrid>
              <a:tr h="5225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Proportion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Result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2146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0.044425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75/75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52049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Block Frequency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0.754127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73/75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21510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Cumulative Sums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0.622341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150/150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354966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Runs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0.099089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75/75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071881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Longest Run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0.491599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75/75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671518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0.666838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75/75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64066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FFT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0.069925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74/75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414101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Matching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0.419859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11008/11100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933198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 Matching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0.009343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74/75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245966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Universal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0.548605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74/75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449122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Approx. Entropy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0.015444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74/75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57756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Random Excursion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0.433207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371/376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54158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Random Exc. Var.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0.393372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839/846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1719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Serial</a:t>
                      </a:r>
                      <a:endParaRPr lang="fr-FR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0.650162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150/150</a:t>
                      </a:r>
                      <a:endParaRPr lang="fr-FR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285542"/>
                  </a:ext>
                </a:extLst>
              </a:tr>
              <a:tr h="261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Linear Excursion</a:t>
                      </a:r>
                      <a:endParaRPr lang="fr-FR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0.256632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75/75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fr-FR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141" marR="96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948626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3CF17C8-4790-FAD6-06D8-770C64305346}"/>
              </a:ext>
            </a:extLst>
          </p:cNvPr>
          <p:cNvSpPr txBox="1"/>
          <p:nvPr/>
        </p:nvSpPr>
        <p:spPr>
          <a:xfrm>
            <a:off x="1454189" y="919920"/>
            <a:ext cx="475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3 Last </a:t>
            </a:r>
            <a:r>
              <a:rPr lang="fr-FR" sz="2400" dirty="0" err="1"/>
              <a:t>Significant</a:t>
            </a:r>
            <a:r>
              <a:rPr lang="fr-FR" sz="2400" dirty="0"/>
              <a:t> Bits of an 8-bit ADC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8B17FF8-6C8D-6AB6-B578-165DAD7FB65F}"/>
              </a:ext>
            </a:extLst>
          </p:cNvPr>
          <p:cNvGrpSpPr/>
          <p:nvPr/>
        </p:nvGrpSpPr>
        <p:grpSpPr>
          <a:xfrm>
            <a:off x="90344" y="1637183"/>
            <a:ext cx="3534538" cy="1871948"/>
            <a:chOff x="90344" y="1275606"/>
            <a:chExt cx="2855216" cy="151216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7502186-43FF-788B-A8F0-212E00C8EF9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41" b="50308"/>
            <a:stretch/>
          </p:blipFill>
          <p:spPr>
            <a:xfrm>
              <a:off x="101752" y="1275606"/>
              <a:ext cx="2843808" cy="144016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C649E6-1A57-AD07-4B2E-B5747599ACD5}"/>
                </a:ext>
              </a:extLst>
            </p:cNvPr>
            <p:cNvSpPr/>
            <p:nvPr/>
          </p:nvSpPr>
          <p:spPr>
            <a:xfrm>
              <a:off x="2843808" y="1275606"/>
              <a:ext cx="1017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8B6886-800F-2C6D-6D40-ACDD301D213C}"/>
                </a:ext>
              </a:extLst>
            </p:cNvPr>
            <p:cNvSpPr/>
            <p:nvPr/>
          </p:nvSpPr>
          <p:spPr>
            <a:xfrm>
              <a:off x="539552" y="2607754"/>
              <a:ext cx="288032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31CA17-C118-1CF8-E5EA-A0E315456456}"/>
                </a:ext>
              </a:extLst>
            </p:cNvPr>
            <p:cNvSpPr/>
            <p:nvPr/>
          </p:nvSpPr>
          <p:spPr>
            <a:xfrm>
              <a:off x="90344" y="1303052"/>
              <a:ext cx="1017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277BB3-8EC1-6C0B-857C-F819A2DD97E0}"/>
              </a:ext>
            </a:extLst>
          </p:cNvPr>
          <p:cNvGrpSpPr/>
          <p:nvPr/>
        </p:nvGrpSpPr>
        <p:grpSpPr>
          <a:xfrm>
            <a:off x="200727" y="3435344"/>
            <a:ext cx="3520416" cy="1233248"/>
            <a:chOff x="177144" y="2643758"/>
            <a:chExt cx="2843808" cy="99622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F27F90A-9FEA-11A0-B7CF-EDC8DD3DCDB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0" t="-1133" r="-597" b="66758"/>
            <a:stretch/>
          </p:blipFill>
          <p:spPr>
            <a:xfrm>
              <a:off x="264670" y="2643758"/>
              <a:ext cx="2756282" cy="9962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E9FC61-05DC-3D04-7B0F-31368BD16947}"/>
                </a:ext>
              </a:extLst>
            </p:cNvPr>
            <p:cNvSpPr/>
            <p:nvPr/>
          </p:nvSpPr>
          <p:spPr>
            <a:xfrm>
              <a:off x="177144" y="2681319"/>
              <a:ext cx="1017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EBD05F5-511B-4D4E-FFBF-94FB6C17D0A5}"/>
              </a:ext>
            </a:extLst>
          </p:cNvPr>
          <p:cNvGrpSpPr/>
          <p:nvPr/>
        </p:nvGrpSpPr>
        <p:grpSpPr>
          <a:xfrm>
            <a:off x="3624882" y="1408940"/>
            <a:ext cx="3618454" cy="3259648"/>
            <a:chOff x="2945560" y="987574"/>
            <a:chExt cx="2923003" cy="263315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75AC92C4-DF8F-9669-C54E-151297B40D8D}"/>
                </a:ext>
              </a:extLst>
            </p:cNvPr>
            <p:cNvGrpSpPr/>
            <p:nvPr/>
          </p:nvGrpSpPr>
          <p:grpSpPr>
            <a:xfrm>
              <a:off x="2945560" y="987574"/>
              <a:ext cx="2922584" cy="1629652"/>
              <a:chOff x="2945560" y="1091230"/>
              <a:chExt cx="2922584" cy="1629652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47EB593A-CA8F-F937-FC2B-FA7A58277B1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965" r="49241" b="616"/>
              <a:stretch/>
            </p:blipFill>
            <p:spPr>
              <a:xfrm>
                <a:off x="2945560" y="1172710"/>
                <a:ext cx="2843808" cy="1548172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0ED4F8B-B942-2104-1422-ECDDF296BFEB}"/>
                  </a:ext>
                </a:extLst>
              </p:cNvPr>
              <p:cNvSpPr/>
              <p:nvPr/>
            </p:nvSpPr>
            <p:spPr>
              <a:xfrm>
                <a:off x="4265712" y="1091230"/>
                <a:ext cx="594320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7C37F56-9B05-FBAA-9047-EFC45BBCD1FE}"/>
                  </a:ext>
                </a:extLst>
              </p:cNvPr>
              <p:cNvSpPr/>
              <p:nvPr/>
            </p:nvSpPr>
            <p:spPr>
              <a:xfrm>
                <a:off x="5766392" y="1647535"/>
                <a:ext cx="101752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F8EED8A-AADE-49E7-49E1-CA4062ECF80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69" t="35208" r="-130" b="33734"/>
            <a:stretch/>
          </p:blipFill>
          <p:spPr>
            <a:xfrm>
              <a:off x="3125491" y="2720633"/>
              <a:ext cx="2743072" cy="9001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11CA42C-8774-C370-035D-76295627CC8D}"/>
              </a:ext>
            </a:extLst>
          </p:cNvPr>
          <p:cNvGrpSpPr/>
          <p:nvPr/>
        </p:nvGrpSpPr>
        <p:grpSpPr>
          <a:xfrm>
            <a:off x="2106828" y="4815551"/>
            <a:ext cx="3482806" cy="1797525"/>
            <a:chOff x="1719269" y="3567973"/>
            <a:chExt cx="2813426" cy="1452049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900D16A-A8FD-1D4D-F892-43F7781AD731}"/>
                </a:ext>
              </a:extLst>
            </p:cNvPr>
            <p:cNvGrpSpPr/>
            <p:nvPr/>
          </p:nvGrpSpPr>
          <p:grpSpPr>
            <a:xfrm>
              <a:off x="1756920" y="4023800"/>
              <a:ext cx="2743072" cy="996222"/>
              <a:chOff x="1786414" y="4011910"/>
              <a:chExt cx="2743072" cy="996222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9FBBF9E-4AAC-1886-1629-3F5D4D3EF13C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69" t="66502" r="-130" b="1608"/>
              <a:stretch/>
            </p:blipFill>
            <p:spPr>
              <a:xfrm>
                <a:off x="1786414" y="4083917"/>
                <a:ext cx="2743072" cy="924215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498C3A-D46B-35AE-9E41-88B2C4477D5B}"/>
                  </a:ext>
                </a:extLst>
              </p:cNvPr>
              <p:cNvSpPr/>
              <p:nvPr/>
            </p:nvSpPr>
            <p:spPr>
              <a:xfrm>
                <a:off x="1786414" y="4011910"/>
                <a:ext cx="101752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Rectangle avec flèche vers le bas 24">
              <a:extLst>
                <a:ext uri="{FF2B5EF4-FFF2-40B4-BE49-F238E27FC236}">
                  <a16:creationId xmlns:a16="http://schemas.microsoft.com/office/drawing/2014/main" id="{BDE2B056-8930-D0B7-B4DA-0EE0BD9A3FFB}"/>
                </a:ext>
              </a:extLst>
            </p:cNvPr>
            <p:cNvSpPr/>
            <p:nvPr/>
          </p:nvSpPr>
          <p:spPr>
            <a:xfrm>
              <a:off x="2880134" y="3567973"/>
              <a:ext cx="467730" cy="536183"/>
            </a:xfrm>
            <a:prstGeom prst="downArrowCallout">
              <a:avLst/>
            </a:prstGeom>
            <a:solidFill>
              <a:srgbClr val="3B6F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500" dirty="0"/>
            </a:p>
          </p:txBody>
        </p:sp>
        <p:sp>
          <p:nvSpPr>
            <p:cNvPr id="26" name="Forme en L 25">
              <a:extLst>
                <a:ext uri="{FF2B5EF4-FFF2-40B4-BE49-F238E27FC236}">
                  <a16:creationId xmlns:a16="http://schemas.microsoft.com/office/drawing/2014/main" id="{F875F9FA-337E-005D-82A2-07582C1713DC}"/>
                </a:ext>
              </a:extLst>
            </p:cNvPr>
            <p:cNvSpPr/>
            <p:nvPr/>
          </p:nvSpPr>
          <p:spPr>
            <a:xfrm>
              <a:off x="1719269" y="3602236"/>
              <a:ext cx="1250677" cy="193650"/>
            </a:xfrm>
            <a:prstGeom prst="corner">
              <a:avLst/>
            </a:prstGeom>
            <a:solidFill>
              <a:srgbClr val="3B6F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en L 26">
              <a:extLst>
                <a:ext uri="{FF2B5EF4-FFF2-40B4-BE49-F238E27FC236}">
                  <a16:creationId xmlns:a16="http://schemas.microsoft.com/office/drawing/2014/main" id="{2F1A7858-BEEE-CC4B-6158-933AEC2CDD57}"/>
                </a:ext>
              </a:extLst>
            </p:cNvPr>
            <p:cNvSpPr/>
            <p:nvPr/>
          </p:nvSpPr>
          <p:spPr>
            <a:xfrm flipH="1">
              <a:off x="3282018" y="3602237"/>
              <a:ext cx="1250677" cy="193649"/>
            </a:xfrm>
            <a:prstGeom prst="corner">
              <a:avLst/>
            </a:prstGeom>
            <a:solidFill>
              <a:srgbClr val="3B6F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72A73EE-AA3A-5C17-FDAD-85674F69F1F5}"/>
                </a:ext>
              </a:extLst>
            </p:cNvPr>
            <p:cNvSpPr txBox="1"/>
            <p:nvPr/>
          </p:nvSpPr>
          <p:spPr>
            <a:xfrm>
              <a:off x="2893320" y="3611698"/>
              <a:ext cx="441358" cy="273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XOR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3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3E9ABC-6172-B6D3-2A43-3EE61F42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14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ECDEEFD-55E2-FC62-E46D-83FE0747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5F8731-45F8-179F-874A-D6A18AF43ACF}"/>
              </a:ext>
            </a:extLst>
          </p:cNvPr>
          <p:cNvSpPr txBox="1"/>
          <p:nvPr/>
        </p:nvSpPr>
        <p:spPr>
          <a:xfrm>
            <a:off x="490647" y="1657224"/>
            <a:ext cx="698396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400" dirty="0" err="1"/>
              <a:t>Reachable</a:t>
            </a:r>
            <a:r>
              <a:rPr lang="fr-FR" sz="2400" dirty="0"/>
              <a:t> and scalable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any</a:t>
            </a:r>
            <a:r>
              <a:rPr lang="fr-FR" sz="2400" dirty="0"/>
              <a:t> </a:t>
            </a:r>
            <a:r>
              <a:rPr lang="fr-FR" sz="2400" dirty="0" err="1"/>
              <a:t>vibrating</a:t>
            </a:r>
            <a:r>
              <a:rPr lang="fr-FR" sz="2400" dirty="0"/>
              <a:t> MEMS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400" dirty="0" err="1"/>
              <a:t>Experiments</a:t>
            </a:r>
            <a:r>
              <a:rPr lang="fr-FR" sz="2400" dirty="0"/>
              <a:t>/simulations in quantitative agreement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400" dirty="0"/>
              <a:t>Chaos-</a:t>
            </a:r>
            <a:r>
              <a:rPr lang="fr-FR" sz="2400" dirty="0" err="1"/>
              <a:t>based</a:t>
            </a:r>
            <a:r>
              <a:rPr lang="fr-FR" sz="2400" dirty="0"/>
              <a:t> TRNG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91B6A9-B054-7C12-4DA8-B74B67DCD008}"/>
              </a:ext>
            </a:extLst>
          </p:cNvPr>
          <p:cNvSpPr txBox="1"/>
          <p:nvPr/>
        </p:nvSpPr>
        <p:spPr>
          <a:xfrm>
            <a:off x="2026465" y="2124887"/>
            <a:ext cx="489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In-</a:t>
            </a:r>
            <a:r>
              <a:rPr lang="fr-FR" sz="2000" dirty="0" err="1"/>
              <a:t>sensor</a:t>
            </a:r>
            <a:r>
              <a:rPr lang="fr-FR" sz="2000" dirty="0"/>
              <a:t> </a:t>
            </a:r>
            <a:r>
              <a:rPr lang="fr-FR" sz="2000" dirty="0" err="1"/>
              <a:t>computing</a:t>
            </a:r>
            <a:r>
              <a:rPr lang="fr-FR" sz="2000" dirty="0"/>
              <a:t> (smartphones, cars, IoT)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C45E635E-D432-C8EE-278D-5180C1D4DE2D}"/>
              </a:ext>
            </a:extLst>
          </p:cNvPr>
          <p:cNvSpPr/>
          <p:nvPr/>
        </p:nvSpPr>
        <p:spPr>
          <a:xfrm>
            <a:off x="1450400" y="4190023"/>
            <a:ext cx="480053" cy="192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B189A9-08B4-55B8-E601-6BE6F3B7B3DE}"/>
              </a:ext>
            </a:extLst>
          </p:cNvPr>
          <p:cNvSpPr txBox="1"/>
          <p:nvPr/>
        </p:nvSpPr>
        <p:spPr>
          <a:xfrm>
            <a:off x="2016412" y="4068630"/>
            <a:ext cx="5323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Adaptable </a:t>
            </a:r>
            <a:r>
              <a:rPr lang="fr-FR" sz="2000" dirty="0" err="1"/>
              <a:t>working</a:t>
            </a:r>
            <a:r>
              <a:rPr lang="fr-FR" sz="2000" dirty="0"/>
              <a:t> point (</a:t>
            </a:r>
            <a:r>
              <a:rPr lang="fr-FR" sz="2000" dirty="0" err="1"/>
              <a:t>aging</a:t>
            </a:r>
            <a:r>
              <a:rPr lang="fr-FR" sz="2000" dirty="0"/>
              <a:t>, </a:t>
            </a:r>
            <a:r>
              <a:rPr lang="fr-FR" sz="2000" dirty="0" err="1"/>
              <a:t>deterioration</a:t>
            </a:r>
            <a:r>
              <a:rPr lang="fr-FR" sz="2000" dirty="0"/>
              <a:t>, …)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CB927-9495-18EE-128A-6B2F3007AC18}"/>
              </a:ext>
            </a:extLst>
          </p:cNvPr>
          <p:cNvSpPr/>
          <p:nvPr/>
        </p:nvSpPr>
        <p:spPr>
          <a:xfrm>
            <a:off x="303827" y="857251"/>
            <a:ext cx="407541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67" b="1" dirty="0" err="1"/>
              <a:t>Chaotic</a:t>
            </a:r>
            <a:r>
              <a:rPr lang="fr-FR" sz="2667" b="1" dirty="0"/>
              <a:t> MEMS-</a:t>
            </a:r>
            <a:r>
              <a:rPr lang="fr-FR" sz="2667" b="1" dirty="0" err="1"/>
              <a:t>based</a:t>
            </a:r>
            <a:r>
              <a:rPr lang="fr-FR" sz="2667" b="1" dirty="0"/>
              <a:t> TRNG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5C83E79F-1BAD-DA4A-1B9F-AD5D7E037409}"/>
              </a:ext>
            </a:extLst>
          </p:cNvPr>
          <p:cNvSpPr/>
          <p:nvPr/>
        </p:nvSpPr>
        <p:spPr>
          <a:xfrm>
            <a:off x="1450400" y="5912881"/>
            <a:ext cx="480053" cy="192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8A43368B-C312-4BDA-1557-CE8EAF5D8090}"/>
              </a:ext>
            </a:extLst>
          </p:cNvPr>
          <p:cNvSpPr/>
          <p:nvPr/>
        </p:nvSpPr>
        <p:spPr>
          <a:xfrm>
            <a:off x="1443383" y="2213542"/>
            <a:ext cx="480053" cy="192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49B32-B27B-2754-81EC-AB511ABA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53"/>
          <a:stretch/>
        </p:blipFill>
        <p:spPr>
          <a:xfrm>
            <a:off x="7707224" y="3348212"/>
            <a:ext cx="2202624" cy="174408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503F554-871D-5F2B-6A67-FF7D546AAF9E}"/>
              </a:ext>
            </a:extLst>
          </p:cNvPr>
          <p:cNvSpPr txBox="1"/>
          <p:nvPr/>
        </p:nvSpPr>
        <p:spPr>
          <a:xfrm>
            <a:off x="2026812" y="5719040"/>
            <a:ext cx="4762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Any</a:t>
            </a:r>
            <a:r>
              <a:rPr lang="fr-FR" sz="2000" dirty="0"/>
              <a:t> </a:t>
            </a:r>
            <a:r>
              <a:rPr lang="fr-FR" sz="2000" dirty="0" err="1"/>
              <a:t>arbitrarly</a:t>
            </a:r>
            <a:r>
              <a:rPr lang="fr-FR" sz="2000" dirty="0"/>
              <a:t> </a:t>
            </a:r>
            <a:r>
              <a:rPr lang="fr-FR" sz="2000" dirty="0" err="1"/>
              <a:t>small</a:t>
            </a:r>
            <a:r>
              <a:rPr lang="fr-FR" sz="2000" dirty="0"/>
              <a:t> </a:t>
            </a:r>
            <a:r>
              <a:rPr lang="fr-FR" sz="2000" dirty="0" err="1"/>
              <a:t>stochasticity</a:t>
            </a:r>
            <a:r>
              <a:rPr lang="fr-FR" sz="2000" dirty="0"/>
              <a:t> </a:t>
            </a:r>
            <a:r>
              <a:rPr lang="fr-FR" sz="2000" dirty="0" err="1"/>
              <a:t>eventually</a:t>
            </a:r>
            <a:endParaRPr lang="fr-FR" sz="2000" dirty="0"/>
          </a:p>
          <a:p>
            <a:r>
              <a:rPr lang="fr-FR" sz="2000" dirty="0" err="1"/>
              <a:t>takes</a:t>
            </a:r>
            <a:r>
              <a:rPr lang="fr-FR" sz="2000" dirty="0"/>
              <a:t> over the </a:t>
            </a:r>
            <a:r>
              <a:rPr lang="fr-FR" sz="2000" dirty="0" err="1"/>
              <a:t>whole</a:t>
            </a:r>
            <a:r>
              <a:rPr lang="fr-FR" sz="2000" dirty="0"/>
              <a:t> signal (</a:t>
            </a:r>
            <a:r>
              <a:rPr lang="fr-FR" sz="2000" dirty="0" err="1"/>
              <a:t>mostly</a:t>
            </a:r>
            <a:r>
              <a:rPr lang="fr-FR" sz="2000" dirty="0"/>
              <a:t> thermo)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D451FFD-7986-F0E1-95C8-67DBA5E6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082" y="1402038"/>
            <a:ext cx="2464621" cy="185338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D2839CE-DC13-043A-DEA7-BE5D630739F8}"/>
              </a:ext>
            </a:extLst>
          </p:cNvPr>
          <p:cNvGrpSpPr/>
          <p:nvPr/>
        </p:nvGrpSpPr>
        <p:grpSpPr>
          <a:xfrm>
            <a:off x="8422317" y="5221386"/>
            <a:ext cx="2958616" cy="1566931"/>
            <a:chOff x="90344" y="1275606"/>
            <a:chExt cx="2855216" cy="1512168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4F76228-E613-C777-D055-5FDB546FC53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41" b="50308"/>
            <a:stretch/>
          </p:blipFill>
          <p:spPr>
            <a:xfrm>
              <a:off x="101752" y="1275606"/>
              <a:ext cx="2843808" cy="144016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5AAECC-B775-0CE7-CB7F-71A7725F5DBF}"/>
                </a:ext>
              </a:extLst>
            </p:cNvPr>
            <p:cNvSpPr/>
            <p:nvPr/>
          </p:nvSpPr>
          <p:spPr>
            <a:xfrm>
              <a:off x="2843808" y="1275606"/>
              <a:ext cx="1017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6C74C4-35DD-7EDC-7C5A-B7D251E5D53B}"/>
                </a:ext>
              </a:extLst>
            </p:cNvPr>
            <p:cNvSpPr/>
            <p:nvPr/>
          </p:nvSpPr>
          <p:spPr>
            <a:xfrm>
              <a:off x="539552" y="2607754"/>
              <a:ext cx="288032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369033-1904-2BAF-FEFF-7FB6C90AA9A3}"/>
                </a:ext>
              </a:extLst>
            </p:cNvPr>
            <p:cNvSpPr/>
            <p:nvPr/>
          </p:nvSpPr>
          <p:spPr>
            <a:xfrm>
              <a:off x="90344" y="1303052"/>
              <a:ext cx="1017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CE55F49-4ABF-D5B7-6884-B040DA84D611}"/>
              </a:ext>
            </a:extLst>
          </p:cNvPr>
          <p:cNvSpPr/>
          <p:nvPr/>
        </p:nvSpPr>
        <p:spPr>
          <a:xfrm>
            <a:off x="581397" y="4998989"/>
            <a:ext cx="10954512" cy="168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06E6AC-6F41-FB63-0432-09A9DC365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6" t="49562"/>
          <a:stretch/>
        </p:blipFill>
        <p:spPr>
          <a:xfrm>
            <a:off x="9713681" y="3333954"/>
            <a:ext cx="2031299" cy="17296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0DA367-D3A5-8129-6E0A-9F7046ADBD6F}"/>
              </a:ext>
            </a:extLst>
          </p:cNvPr>
          <p:cNvSpPr/>
          <p:nvPr/>
        </p:nvSpPr>
        <p:spPr>
          <a:xfrm>
            <a:off x="548143" y="3195029"/>
            <a:ext cx="11330557" cy="184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3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AE919E-CFFE-89F5-5D30-993128C0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1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D16AB44-D0F0-3021-CF8A-7C5DDEFBF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Chaos: </a:t>
            </a:r>
            <a:r>
              <a:rPr lang="fr-FR" dirty="0" err="1"/>
              <a:t>Where</a:t>
            </a:r>
            <a:r>
              <a:rPr lang="fr-FR" dirty="0"/>
              <a:t> ? </a:t>
            </a:r>
            <a:r>
              <a:rPr lang="fr-FR" dirty="0" err="1"/>
              <a:t>Why</a:t>
            </a:r>
            <a:r>
              <a:rPr lang="fr-FR" dirty="0"/>
              <a:t> ?</a:t>
            </a:r>
          </a:p>
        </p:txBody>
      </p:sp>
      <p:grpSp>
        <p:nvGrpSpPr>
          <p:cNvPr id="5" name="Groupe 1">
            <a:extLst>
              <a:ext uri="{FF2B5EF4-FFF2-40B4-BE49-F238E27FC236}">
                <a16:creationId xmlns:a16="http://schemas.microsoft.com/office/drawing/2014/main" id="{4EE96672-9D1E-32BE-0763-8924A5ADB0E8}"/>
              </a:ext>
            </a:extLst>
          </p:cNvPr>
          <p:cNvGrpSpPr>
            <a:grpSpLocks/>
          </p:cNvGrpSpPr>
          <p:nvPr/>
        </p:nvGrpSpPr>
        <p:grpSpPr bwMode="auto">
          <a:xfrm>
            <a:off x="4741526" y="754932"/>
            <a:ext cx="2645275" cy="3931547"/>
            <a:chOff x="3046022" y="1298305"/>
            <a:chExt cx="1984819" cy="2947156"/>
          </a:xfrm>
        </p:grpSpPr>
        <p:sp>
          <p:nvSpPr>
            <p:cNvPr id="6" name="ZoneTexte 74">
              <a:extLst>
                <a:ext uri="{FF2B5EF4-FFF2-40B4-BE49-F238E27FC236}">
                  <a16:creationId xmlns:a16="http://schemas.microsoft.com/office/drawing/2014/main" id="{A2D7470F-BA0C-FD37-3A26-8D53916A9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6022" y="1298305"/>
              <a:ext cx="1984819" cy="31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133" dirty="0"/>
                <a:t>The </a:t>
              </a:r>
              <a:r>
                <a:rPr lang="fr-FR" altLang="fr-FR" sz="2133" dirty="0" err="1"/>
                <a:t>Swinging</a:t>
              </a:r>
              <a:r>
                <a:rPr lang="fr-FR" altLang="fr-FR" sz="2133" dirty="0"/>
                <a:t> Sticks</a:t>
              </a:r>
            </a:p>
          </p:txBody>
        </p:sp>
        <p:sp>
          <p:nvSpPr>
            <p:cNvPr id="7" name="Rectangle 54">
              <a:extLst>
                <a:ext uri="{FF2B5EF4-FFF2-40B4-BE49-F238E27FC236}">
                  <a16:creationId xmlns:a16="http://schemas.microsoft.com/office/drawing/2014/main" id="{1FB29DBF-AED5-C84D-3CBB-D42992B49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146" y="4022484"/>
              <a:ext cx="1198205" cy="22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 dirty="0" err="1">
                  <a:solidFill>
                    <a:srgbClr val="0A1E62"/>
                  </a:solidFill>
                  <a:cs typeface="Times New Roman" panose="02020603050405020304" pitchFamily="18" charset="0"/>
                </a:rPr>
                <a:t>GeelongShop.com</a:t>
              </a:r>
              <a:endParaRPr lang="fr-FR" altLang="fr-FR" sz="1333" dirty="0">
                <a:solidFill>
                  <a:srgbClr val="0A1E6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e 8">
            <a:extLst>
              <a:ext uri="{FF2B5EF4-FFF2-40B4-BE49-F238E27FC236}">
                <a16:creationId xmlns:a16="http://schemas.microsoft.com/office/drawing/2014/main" id="{19E0848C-962D-DC81-294B-0000A7D94F7E}"/>
              </a:ext>
            </a:extLst>
          </p:cNvPr>
          <p:cNvGrpSpPr>
            <a:grpSpLocks/>
          </p:cNvGrpSpPr>
          <p:nvPr/>
        </p:nvGrpSpPr>
        <p:grpSpPr bwMode="auto">
          <a:xfrm>
            <a:off x="884209" y="740703"/>
            <a:ext cx="2229969" cy="3592829"/>
            <a:chOff x="663963" y="1317309"/>
            <a:chExt cx="1672027" cy="2694096"/>
          </a:xfrm>
        </p:grpSpPr>
        <p:sp>
          <p:nvSpPr>
            <p:cNvPr id="9" name="ZoneTexte 74">
              <a:extLst>
                <a:ext uri="{FF2B5EF4-FFF2-40B4-BE49-F238E27FC236}">
                  <a16:creationId xmlns:a16="http://schemas.microsoft.com/office/drawing/2014/main" id="{1F588566-84F0-DF4D-2BAB-398984AC6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963" y="1317309"/>
              <a:ext cx="1672027" cy="31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133" dirty="0" err="1"/>
                <a:t>Pluto’s</a:t>
              </a:r>
              <a:r>
                <a:rPr lang="fr-FR" altLang="fr-FR" sz="2133" dirty="0"/>
                <a:t> </a:t>
              </a:r>
              <a:r>
                <a:rPr lang="fr-FR" altLang="fr-FR" sz="2133" dirty="0" err="1"/>
                <a:t>moon</a:t>
              </a:r>
              <a:r>
                <a:rPr lang="fr-FR" altLang="fr-FR" sz="2133" dirty="0"/>
                <a:t> Nix</a:t>
              </a:r>
            </a:p>
          </p:txBody>
        </p:sp>
        <p:sp>
          <p:nvSpPr>
            <p:cNvPr id="10" name="Rectangle 54">
              <a:extLst>
                <a:ext uri="{FF2B5EF4-FFF2-40B4-BE49-F238E27FC236}">
                  <a16:creationId xmlns:a16="http://schemas.microsoft.com/office/drawing/2014/main" id="{8CFA5468-3191-F4F4-5FC0-A693F62AF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047" y="3788358"/>
              <a:ext cx="656494" cy="22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>
                  <a:solidFill>
                    <a:srgbClr val="0A1E62"/>
                  </a:solidFill>
                  <a:cs typeface="Times New Roman" panose="02020603050405020304" pitchFamily="18" charset="0"/>
                </a:rPr>
                <a:t>nasa.gov</a:t>
              </a:r>
              <a:endParaRPr lang="fr-FR" altLang="fr-FR" sz="1333">
                <a:solidFill>
                  <a:srgbClr val="0A1E62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NixCut.mp4">
            <a:hlinkClick r:id="" action="ppaction://media"/>
            <a:extLst>
              <a:ext uri="{FF2B5EF4-FFF2-40B4-BE49-F238E27FC236}">
                <a16:creationId xmlns:a16="http://schemas.microsoft.com/office/drawing/2014/main" id="{1C7765A0-BCBF-F27B-73EC-764B99D70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361" y="1898954"/>
            <a:ext cx="3281017" cy="1845573"/>
          </a:xfrm>
          <a:prstGeom prst="rect">
            <a:avLst/>
          </a:prstGeom>
        </p:spPr>
      </p:pic>
      <p:pic>
        <p:nvPicPr>
          <p:cNvPr id="12" name="TwinSticksCut.mp4">
            <a:hlinkClick r:id="" action="ppaction://media"/>
            <a:extLst>
              <a:ext uri="{FF2B5EF4-FFF2-40B4-BE49-F238E27FC236}">
                <a16:creationId xmlns:a16="http://schemas.microsoft.com/office/drawing/2014/main" id="{70F4CB26-840C-3F18-AEBB-2EBAC285BA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5040" r="22634"/>
          <a:stretch/>
        </p:blipFill>
        <p:spPr>
          <a:xfrm>
            <a:off x="4712673" y="1383318"/>
            <a:ext cx="2702983" cy="2905716"/>
          </a:xfrm>
          <a:prstGeom prst="rect">
            <a:avLst/>
          </a:prstGeom>
        </p:spPr>
      </p:pic>
      <p:sp>
        <p:nvSpPr>
          <p:cNvPr id="13" name="ZoneTexte 43">
            <a:extLst>
              <a:ext uri="{FF2B5EF4-FFF2-40B4-BE49-F238E27FC236}">
                <a16:creationId xmlns:a16="http://schemas.microsoft.com/office/drawing/2014/main" id="{7B7224D3-B38F-1F6E-C6AA-B3D4B9923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513" y="5088003"/>
            <a:ext cx="5891356" cy="14052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133" dirty="0" err="1">
                <a:solidFill>
                  <a:schemeClr val="bg1"/>
                </a:solidFill>
              </a:rPr>
              <a:t>Chaotic</a:t>
            </a: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dirty="0" err="1">
                <a:solidFill>
                  <a:schemeClr val="bg1"/>
                </a:solidFill>
              </a:rPr>
              <a:t>regime</a:t>
            </a:r>
            <a:r>
              <a:rPr lang="fr-FR" altLang="fr-FR" sz="2133" dirty="0">
                <a:solidFill>
                  <a:schemeClr val="bg1"/>
                </a:solidFill>
              </a:rPr>
              <a:t>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dirty="0" err="1">
                <a:solidFill>
                  <a:schemeClr val="bg1"/>
                </a:solidFill>
              </a:rPr>
              <a:t>Complex</a:t>
            </a:r>
            <a:r>
              <a:rPr lang="fr-FR" altLang="fr-FR" sz="2133" dirty="0">
                <a:solidFill>
                  <a:schemeClr val="bg1"/>
                </a:solidFill>
              </a:rPr>
              <a:t> interactions </a:t>
            </a:r>
            <a:r>
              <a:rPr lang="fr-FR" altLang="fr-FR" sz="2133" dirty="0" err="1">
                <a:solidFill>
                  <a:schemeClr val="bg1"/>
                </a:solidFill>
              </a:rPr>
              <a:t>within</a:t>
            </a:r>
            <a:r>
              <a:rPr lang="fr-FR" altLang="fr-FR" sz="2133" dirty="0">
                <a:solidFill>
                  <a:schemeClr val="bg1"/>
                </a:solidFill>
              </a:rPr>
              <a:t> at least 3 </a:t>
            </a:r>
            <a:r>
              <a:rPr lang="fr-FR" altLang="fr-FR" sz="2133" dirty="0" err="1">
                <a:solidFill>
                  <a:schemeClr val="bg1"/>
                </a:solidFill>
              </a:rPr>
              <a:t>DoF</a:t>
            </a:r>
            <a:endParaRPr lang="fr-FR" altLang="fr-FR" sz="2133" dirty="0">
              <a:solidFill>
                <a:schemeClr val="bg1"/>
              </a:solidFill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133" dirty="0">
                <a:solidFill>
                  <a:schemeClr val="bg1"/>
                </a:solidFill>
              </a:rPr>
              <a:t> Non-</a:t>
            </a:r>
            <a:r>
              <a:rPr lang="fr-FR" altLang="fr-FR" sz="2133" dirty="0" err="1">
                <a:solidFill>
                  <a:schemeClr val="bg1"/>
                </a:solidFill>
              </a:rPr>
              <a:t>periodic</a:t>
            </a: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dirty="0" err="1">
                <a:solidFill>
                  <a:schemeClr val="bg1"/>
                </a:solidFill>
              </a:rPr>
              <a:t>yet</a:t>
            </a: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b="1" i="1" dirty="0" err="1">
                <a:solidFill>
                  <a:schemeClr val="bg1"/>
                </a:solidFill>
              </a:rPr>
              <a:t>deterministic</a:t>
            </a:r>
            <a:endParaRPr lang="fr-FR" altLang="fr-FR" sz="2133" dirty="0">
              <a:solidFill>
                <a:schemeClr val="bg1"/>
              </a:solidFill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dirty="0" err="1">
                <a:solidFill>
                  <a:schemeClr val="bg1"/>
                </a:solidFill>
              </a:rPr>
              <a:t>Exponentially</a:t>
            </a:r>
            <a:r>
              <a:rPr lang="fr-FR" altLang="fr-FR" sz="2133" dirty="0">
                <a:solidFill>
                  <a:schemeClr val="bg1"/>
                </a:solidFill>
              </a:rPr>
              <a:t> sensitive to initial conditions</a:t>
            </a:r>
          </a:p>
        </p:txBody>
      </p:sp>
      <p:sp>
        <p:nvSpPr>
          <p:cNvPr id="14" name="ZoneTexte 43">
            <a:extLst>
              <a:ext uri="{FF2B5EF4-FFF2-40B4-BE49-F238E27FC236}">
                <a16:creationId xmlns:a16="http://schemas.microsoft.com/office/drawing/2014/main" id="{19774600-B327-6135-F166-A7944F902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918" y="5814887"/>
            <a:ext cx="5672943" cy="4205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133" dirty="0">
              <a:solidFill>
                <a:schemeClr val="bg1"/>
              </a:solidFill>
            </a:endParaRPr>
          </a:p>
        </p:txBody>
      </p:sp>
      <p:sp>
        <p:nvSpPr>
          <p:cNvPr id="15" name="ZoneTexte 43">
            <a:extLst>
              <a:ext uri="{FF2B5EF4-FFF2-40B4-BE49-F238E27FC236}">
                <a16:creationId xmlns:a16="http://schemas.microsoft.com/office/drawing/2014/main" id="{944BC522-266B-0E37-A4A9-27A0377AD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918" y="6111718"/>
            <a:ext cx="5672943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133" dirty="0">
              <a:solidFill>
                <a:schemeClr val="bg1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D423E05-3FFF-1A40-43CD-91D2949F7808}"/>
              </a:ext>
            </a:extLst>
          </p:cNvPr>
          <p:cNvGrpSpPr/>
          <p:nvPr/>
        </p:nvGrpSpPr>
        <p:grpSpPr>
          <a:xfrm>
            <a:off x="8402957" y="740701"/>
            <a:ext cx="3245697" cy="3943204"/>
            <a:chOff x="9265091" y="1883970"/>
            <a:chExt cx="3245697" cy="394320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E757919-CD63-05DD-EE75-4D03F14E2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63755" y="2512356"/>
              <a:ext cx="2248371" cy="2905717"/>
            </a:xfrm>
            <a:prstGeom prst="rect">
              <a:avLst/>
            </a:prstGeom>
          </p:spPr>
        </p:pic>
        <p:sp>
          <p:nvSpPr>
            <p:cNvPr id="20" name="Rectangle 54">
              <a:extLst>
                <a:ext uri="{FF2B5EF4-FFF2-40B4-BE49-F238E27FC236}">
                  <a16:creationId xmlns:a16="http://schemas.microsoft.com/office/drawing/2014/main" id="{704AFE01-9D00-5924-B2B4-49635A9C4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5091" y="5519397"/>
              <a:ext cx="32456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400" dirty="0">
                  <a:solidFill>
                    <a:srgbClr val="0A1E62"/>
                  </a:solidFill>
                  <a:cs typeface="Times New Roman" panose="02020603050405020304" pitchFamily="18" charset="0"/>
                </a:rPr>
                <a:t>P. </a:t>
              </a:r>
              <a:r>
                <a:rPr lang="en-US" altLang="fr-FR" sz="1400" dirty="0" err="1">
                  <a:solidFill>
                    <a:srgbClr val="0A1E62"/>
                  </a:solidFill>
                  <a:cs typeface="Times New Roman" panose="02020603050405020304" pitchFamily="18" charset="0"/>
                </a:rPr>
                <a:t>Martien</a:t>
              </a:r>
              <a:r>
                <a:rPr lang="en-US" altLang="fr-FR" sz="1400" dirty="0">
                  <a:solidFill>
                    <a:srgbClr val="0A1E62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fr-FR" sz="1400" i="1" dirty="0">
                  <a:solidFill>
                    <a:srgbClr val="0A1E62"/>
                  </a:solidFill>
                  <a:cs typeface="Times New Roman" panose="02020603050405020304" pitchFamily="18" charset="0"/>
                </a:rPr>
                <a:t>et al</a:t>
              </a:r>
              <a:r>
                <a:rPr lang="en-US" altLang="fr-FR" sz="1400" dirty="0">
                  <a:solidFill>
                    <a:srgbClr val="0A1E62"/>
                  </a:solidFill>
                  <a:cs typeface="Times New Roman" panose="02020603050405020304" pitchFamily="18" charset="0"/>
                </a:rPr>
                <a:t>, Physics Letters (1985)</a:t>
              </a:r>
              <a:endParaRPr lang="fr-FR" altLang="fr-FR" sz="1400" dirty="0">
                <a:solidFill>
                  <a:srgbClr val="0A1E6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1" name="ZoneTexte 74">
              <a:extLst>
                <a:ext uri="{FF2B5EF4-FFF2-40B4-BE49-F238E27FC236}">
                  <a16:creationId xmlns:a16="http://schemas.microsoft.com/office/drawing/2014/main" id="{4B844A47-7DB6-3610-C3DE-256109965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286" y="1883970"/>
              <a:ext cx="2023311" cy="42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133" dirty="0"/>
                <a:t>Dripping faucet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7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mute="1">
                <p:cTn id="5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F43C72-C567-4F9A-37D8-4920BD3B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2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F1DA863-9188-89FF-0E6D-476D3267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Chaos: </a:t>
            </a:r>
            <a:r>
              <a:rPr lang="fr-FR" dirty="0" err="1"/>
              <a:t>What</a:t>
            </a:r>
            <a:r>
              <a:rPr lang="fr-FR" dirty="0"/>
              <a:t> for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01B6ECC-688D-50EB-1EDC-3AF36529501F}"/>
              </a:ext>
            </a:extLst>
          </p:cNvPr>
          <p:cNvGrpSpPr>
            <a:grpSpLocks/>
          </p:cNvGrpSpPr>
          <p:nvPr/>
        </p:nvGrpSpPr>
        <p:grpSpPr bwMode="auto">
          <a:xfrm>
            <a:off x="5048251" y="1239143"/>
            <a:ext cx="6616700" cy="4659904"/>
            <a:chOff x="3785939" y="1212503"/>
            <a:chExt cx="4962525" cy="3494927"/>
          </a:xfrm>
        </p:grpSpPr>
        <p:pic>
          <p:nvPicPr>
            <p:cNvPr id="6" name="Image 9">
              <a:extLst>
                <a:ext uri="{FF2B5EF4-FFF2-40B4-BE49-F238E27FC236}">
                  <a16:creationId xmlns:a16="http://schemas.microsoft.com/office/drawing/2014/main" id="{3A611B7F-F15D-9534-A2A7-B79F5FC40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939" y="1582390"/>
              <a:ext cx="4962525" cy="290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74">
              <a:extLst>
                <a:ext uri="{FF2B5EF4-FFF2-40B4-BE49-F238E27FC236}">
                  <a16:creationId xmlns:a16="http://schemas.microsoft.com/office/drawing/2014/main" id="{D1C6A429-4789-238D-D893-4B7D48938E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257" y="1212503"/>
              <a:ext cx="1631697" cy="31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133" dirty="0" err="1"/>
                <a:t>Epileptic</a:t>
              </a:r>
              <a:r>
                <a:rPr lang="fr-FR" altLang="fr-FR" sz="2133" dirty="0"/>
                <a:t> </a:t>
              </a:r>
              <a:r>
                <a:rPr lang="fr-FR" altLang="fr-FR" sz="2133" dirty="0" err="1"/>
                <a:t>seizure</a:t>
              </a:r>
              <a:endParaRPr lang="fr-FR" altLang="fr-FR" sz="2133" dirty="0"/>
            </a:p>
          </p:txBody>
        </p:sp>
        <p:sp>
          <p:nvSpPr>
            <p:cNvPr id="8" name="Rectangle 54">
              <a:extLst>
                <a:ext uri="{FF2B5EF4-FFF2-40B4-BE49-F238E27FC236}">
                  <a16:creationId xmlns:a16="http://schemas.microsoft.com/office/drawing/2014/main" id="{6EA3578E-91D9-C836-DECE-1E5A48B8F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639" y="4484340"/>
              <a:ext cx="2034452" cy="22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>
                  <a:solidFill>
                    <a:srgbClr val="0A1E62"/>
                  </a:solidFill>
                  <a:cs typeface="Times New Roman" panose="02020603050405020304" pitchFamily="18" charset="0"/>
                </a:rPr>
                <a:t>A. Babloyantz </a:t>
              </a:r>
              <a:r>
                <a:rPr lang="en-US" altLang="fr-FR" sz="1333" i="1">
                  <a:solidFill>
                    <a:srgbClr val="0A1E62"/>
                  </a:solidFill>
                  <a:cs typeface="Times New Roman" panose="02020603050405020304" pitchFamily="18" charset="0"/>
                </a:rPr>
                <a:t>et al</a:t>
              </a:r>
              <a:r>
                <a:rPr lang="en-US" altLang="fr-FR" sz="1333">
                  <a:solidFill>
                    <a:srgbClr val="0A1E62"/>
                  </a:solidFill>
                  <a:cs typeface="Times New Roman" panose="02020603050405020304" pitchFamily="18" charset="0"/>
                </a:rPr>
                <a:t>, PNAS (1986)</a:t>
              </a:r>
              <a:endParaRPr lang="fr-FR" altLang="fr-FR" sz="1333">
                <a:solidFill>
                  <a:srgbClr val="0A1E6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A3CAC2F-A4E3-512D-F169-9E1841540586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722676"/>
            <a:ext cx="3744384" cy="2392741"/>
            <a:chOff x="323528" y="826086"/>
            <a:chExt cx="2808312" cy="1794540"/>
          </a:xfrm>
        </p:grpSpPr>
        <p:sp>
          <p:nvSpPr>
            <p:cNvPr id="10" name="ZoneTexte 74">
              <a:extLst>
                <a:ext uri="{FF2B5EF4-FFF2-40B4-BE49-F238E27FC236}">
                  <a16:creationId xmlns:a16="http://schemas.microsoft.com/office/drawing/2014/main" id="{26AFFA75-43D7-FF88-FACA-24E95A3F6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300" y="826086"/>
              <a:ext cx="1768769" cy="31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133" dirty="0" err="1"/>
                <a:t>Random</a:t>
              </a:r>
              <a:r>
                <a:rPr lang="fr-FR" altLang="fr-FR" sz="2133" dirty="0"/>
                <a:t> </a:t>
              </a:r>
              <a:r>
                <a:rPr lang="fr-FR" altLang="fr-FR" sz="2133" dirty="0" err="1"/>
                <a:t>numbers</a:t>
              </a:r>
              <a:endParaRPr lang="fr-FR" altLang="fr-FR" sz="2133" dirty="0"/>
            </a:p>
          </p:txBody>
        </p:sp>
        <p:pic>
          <p:nvPicPr>
            <p:cNvPr id="11" name="Picture 10" descr="Résultat de recherche d'images pour &quot;lava lamp cloudflare&quot;">
              <a:extLst>
                <a:ext uri="{FF2B5EF4-FFF2-40B4-BE49-F238E27FC236}">
                  <a16:creationId xmlns:a16="http://schemas.microsoft.com/office/drawing/2014/main" id="{AD048317-39A1-07BA-866F-7F5AC55A6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165811"/>
              <a:ext cx="2232248" cy="1255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Résultat de recherche d'images pour &quot;lava lamp cloudflare&quot;">
              <a:extLst>
                <a:ext uri="{FF2B5EF4-FFF2-40B4-BE49-F238E27FC236}">
                  <a16:creationId xmlns:a16="http://schemas.microsoft.com/office/drawing/2014/main" id="{FE15066C-5A44-0364-AA55-37E848A6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" t="24486" r="91579" b="55617"/>
            <a:stretch>
              <a:fillRect/>
            </a:stretch>
          </p:blipFill>
          <p:spPr bwMode="auto">
            <a:xfrm>
              <a:off x="323528" y="1165812"/>
              <a:ext cx="552113" cy="12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997D08CB-0CE9-2CD7-FF3C-05EB72A1C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419" y="2397537"/>
              <a:ext cx="722800" cy="22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>
                  <a:solidFill>
                    <a:srgbClr val="0A1E62"/>
                  </a:solidFill>
                  <a:cs typeface="Times New Roman" panose="02020603050405020304" pitchFamily="18" charset="0"/>
                </a:rPr>
                <a:t>Cloudflare</a:t>
              </a:r>
              <a:endParaRPr lang="fr-FR" altLang="fr-FR" sz="1333">
                <a:solidFill>
                  <a:srgbClr val="0A1E62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Hurricane, Tropical Cyclone, Typhoon">
            <a:extLst>
              <a:ext uri="{FF2B5EF4-FFF2-40B4-BE49-F238E27FC236}">
                <a16:creationId xmlns:a16="http://schemas.microsoft.com/office/drawing/2014/main" id="{B9CCBD08-A294-0DA2-A55F-F543ADCB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9" y="3812158"/>
            <a:ext cx="3477904" cy="25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74">
            <a:extLst>
              <a:ext uri="{FF2B5EF4-FFF2-40B4-BE49-F238E27FC236}">
                <a16:creationId xmlns:a16="http://schemas.microsoft.com/office/drawing/2014/main" id="{ACA4178E-D258-3236-CD58-86C23612C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168" y="3365029"/>
            <a:ext cx="121366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33" dirty="0" err="1"/>
              <a:t>Weather</a:t>
            </a:r>
            <a:endParaRPr lang="fr-FR" altLang="fr-FR" sz="2133" dirty="0"/>
          </a:p>
        </p:txBody>
      </p:sp>
    </p:spTree>
    <p:extLst>
      <p:ext uri="{BB962C8B-B14F-4D97-AF65-F5344CB8AC3E}">
        <p14:creationId xmlns:p14="http://schemas.microsoft.com/office/powerpoint/2010/main" val="10920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B4C503-C6FB-78E0-D471-907BD5D7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3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5D9FC8-F86D-8069-4EDA-5154C6F3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Tailoring</a:t>
            </a:r>
            <a:r>
              <a:rPr lang="fr-FR" dirty="0"/>
              <a:t> chaos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19C750E-0257-8CE5-831A-5CF206CF03A3}"/>
              </a:ext>
            </a:extLst>
          </p:cNvPr>
          <p:cNvGrpSpPr>
            <a:grpSpLocks/>
          </p:cNvGrpSpPr>
          <p:nvPr/>
        </p:nvGrpSpPr>
        <p:grpSpPr bwMode="auto">
          <a:xfrm>
            <a:off x="370418" y="718987"/>
            <a:ext cx="5522383" cy="2906865"/>
            <a:chOff x="142875" y="627534"/>
            <a:chExt cx="4141093" cy="2180707"/>
          </a:xfrm>
        </p:grpSpPr>
        <p:sp>
          <p:nvSpPr>
            <p:cNvPr id="7" name="Rectangle à coins arrondis 12">
              <a:extLst>
                <a:ext uri="{FF2B5EF4-FFF2-40B4-BE49-F238E27FC236}">
                  <a16:creationId xmlns:a16="http://schemas.microsoft.com/office/drawing/2014/main" id="{5CB37E6E-C087-37AD-2F04-3D7E98F92983}"/>
                </a:ext>
              </a:extLst>
            </p:cNvPr>
            <p:cNvSpPr/>
            <p:nvPr/>
          </p:nvSpPr>
          <p:spPr>
            <a:xfrm>
              <a:off x="142875" y="643413"/>
              <a:ext cx="4141093" cy="216482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59EBE1-7F8F-3084-6E02-C50EC26F5C76}"/>
                </a:ext>
              </a:extLst>
            </p:cNvPr>
            <p:cNvSpPr/>
            <p:nvPr/>
          </p:nvSpPr>
          <p:spPr>
            <a:xfrm>
              <a:off x="142875" y="643413"/>
              <a:ext cx="4141093" cy="30170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B2A90BB-ED1B-E4FB-30F9-330F4F9C3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4507" y="627534"/>
              <a:ext cx="1608585" cy="315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2133" b="1">
                  <a:solidFill>
                    <a:schemeClr val="bg1"/>
                  </a:solidFill>
                </a:rPr>
                <a:t>Mathematically</a:t>
              </a:r>
            </a:p>
          </p:txBody>
        </p:sp>
      </p:grpSp>
      <p:pic>
        <p:nvPicPr>
          <p:cNvPr id="10" name="Picture 10" descr="Résultat de recherche d'images pour &quot;logistic map&quot;">
            <a:extLst>
              <a:ext uri="{FF2B5EF4-FFF2-40B4-BE49-F238E27FC236}">
                <a16:creationId xmlns:a16="http://schemas.microsoft.com/office/drawing/2014/main" id="{935AD52A-9ADE-B1ED-89F8-FE40D6A5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585" y="1201588"/>
            <a:ext cx="2093118" cy="19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FB3EB628-771D-80B9-3DD5-ECCE095C3756}"/>
              </a:ext>
            </a:extLst>
          </p:cNvPr>
          <p:cNvGrpSpPr>
            <a:grpSpLocks/>
          </p:cNvGrpSpPr>
          <p:nvPr/>
        </p:nvGrpSpPr>
        <p:grpSpPr bwMode="auto">
          <a:xfrm>
            <a:off x="692152" y="1563928"/>
            <a:ext cx="2235200" cy="1484679"/>
            <a:chOff x="518674" y="1219467"/>
            <a:chExt cx="1677062" cy="1113126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302EF29-D8DF-14E5-4F22-8F6A3E00E65B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82602" y="1797268"/>
              <a:ext cx="1613134" cy="215444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>
                <a:noFill/>
              </a:endParaRPr>
            </a:p>
          </p:txBody>
        </p:sp>
        <p:sp>
          <p:nvSpPr>
            <p:cNvPr id="17" name="ZoneTexte 32">
              <a:extLst>
                <a:ext uri="{FF2B5EF4-FFF2-40B4-BE49-F238E27FC236}">
                  <a16:creationId xmlns:a16="http://schemas.microsoft.com/office/drawing/2014/main" id="{601EF2A5-904D-D9A6-04DE-4A25F6BA1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674" y="1219467"/>
              <a:ext cx="1631138" cy="315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2133" dirty="0"/>
                <a:t>The </a:t>
              </a:r>
              <a:r>
                <a:rPr lang="fr-FR" altLang="fr-FR" sz="2133" dirty="0" err="1"/>
                <a:t>logistic</a:t>
              </a:r>
              <a:r>
                <a:rPr lang="fr-FR" altLang="fr-FR" sz="2133" dirty="0"/>
                <a:t> </a:t>
              </a:r>
              <a:r>
                <a:rPr lang="fr-FR" altLang="fr-FR" sz="2133" dirty="0" err="1"/>
                <a:t>map</a:t>
              </a:r>
              <a:endParaRPr lang="fr-FR" altLang="fr-FR" sz="2133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BE64FF7-55C3-C362-34BA-F6D5DFB4E90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10798" y="2094116"/>
              <a:ext cx="1041888" cy="215444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fr-FR" dirty="0">
                  <a:noFill/>
                </a:rPr>
                <a:t> </a:t>
              </a:r>
            </a:p>
          </p:txBody>
        </p:sp>
        <p:sp>
          <p:nvSpPr>
            <p:cNvPr id="19" name="ZoneTexte 34">
              <a:extLst>
                <a:ext uri="{FF2B5EF4-FFF2-40B4-BE49-F238E27FC236}">
                  <a16:creationId xmlns:a16="http://schemas.microsoft.com/office/drawing/2014/main" id="{7D280A17-88AA-08F6-1166-04C968512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2047949"/>
              <a:ext cx="457277" cy="284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1867"/>
                <a:t>with</a:t>
              </a:r>
            </a:p>
          </p:txBody>
        </p:sp>
      </p:grpSp>
      <p:sp>
        <p:nvSpPr>
          <p:cNvPr id="20" name="Rectangle 24">
            <a:extLst>
              <a:ext uri="{FF2B5EF4-FFF2-40B4-BE49-F238E27FC236}">
                <a16:creationId xmlns:a16="http://schemas.microsoft.com/office/drawing/2014/main" id="{EE2D4438-3DE1-74A0-7A59-566FF8E32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039" y="3249889"/>
            <a:ext cx="18295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400" dirty="0">
                <a:cs typeface="Times New Roman" panose="02020603050405020304" pitchFamily="18" charset="0"/>
              </a:rPr>
              <a:t>Boeing, PhD (2017)</a:t>
            </a:r>
            <a:endParaRPr lang="fr-FR" altLang="fr-FR" sz="1400" dirty="0">
              <a:cs typeface="Times New Roman" panose="02020603050405020304" pitchFamily="18" charset="0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FBBF61A-39EB-F69C-C7C4-28050D98A43D}"/>
              </a:ext>
            </a:extLst>
          </p:cNvPr>
          <p:cNvGrpSpPr>
            <a:grpSpLocks/>
          </p:cNvGrpSpPr>
          <p:nvPr/>
        </p:nvGrpSpPr>
        <p:grpSpPr bwMode="auto">
          <a:xfrm>
            <a:off x="370418" y="3812118"/>
            <a:ext cx="5522383" cy="2880783"/>
            <a:chOff x="142875" y="618066"/>
            <a:chExt cx="4141093" cy="2097701"/>
          </a:xfrm>
        </p:grpSpPr>
        <p:sp>
          <p:nvSpPr>
            <p:cNvPr id="52" name="Rectangle à coins arrondis 20">
              <a:extLst>
                <a:ext uri="{FF2B5EF4-FFF2-40B4-BE49-F238E27FC236}">
                  <a16:creationId xmlns:a16="http://schemas.microsoft.com/office/drawing/2014/main" id="{769D41B5-7EE0-F587-F96D-5EDF868298D7}"/>
                </a:ext>
              </a:extLst>
            </p:cNvPr>
            <p:cNvSpPr/>
            <p:nvPr/>
          </p:nvSpPr>
          <p:spPr>
            <a:xfrm>
              <a:off x="142875" y="642727"/>
              <a:ext cx="4141093" cy="2073040"/>
            </a:xfrm>
            <a:prstGeom prst="roundRect">
              <a:avLst>
                <a:gd name="adj" fmla="val 0"/>
              </a:avLst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4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4FACF98-65E1-6034-49A3-62C46E6D0CB3}"/>
                </a:ext>
              </a:extLst>
            </p:cNvPr>
            <p:cNvSpPr/>
            <p:nvPr/>
          </p:nvSpPr>
          <p:spPr>
            <a:xfrm>
              <a:off x="142875" y="642727"/>
              <a:ext cx="4141093" cy="2805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" name="ZoneTexte 8">
              <a:extLst>
                <a:ext uri="{FF2B5EF4-FFF2-40B4-BE49-F238E27FC236}">
                  <a16:creationId xmlns:a16="http://schemas.microsoft.com/office/drawing/2014/main" id="{A670622F-A576-C6F0-D694-EA8205FE1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6674" y="618066"/>
              <a:ext cx="1003953" cy="30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2133" b="1">
                  <a:solidFill>
                    <a:schemeClr val="bg1"/>
                  </a:solidFill>
                </a:rPr>
                <a:t>Optically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EA809701-9E24-507C-A399-60F0A275222B}"/>
              </a:ext>
            </a:extLst>
          </p:cNvPr>
          <p:cNvGrpSpPr>
            <a:grpSpLocks/>
          </p:cNvGrpSpPr>
          <p:nvPr/>
        </p:nvGrpSpPr>
        <p:grpSpPr bwMode="auto">
          <a:xfrm>
            <a:off x="6263218" y="762000"/>
            <a:ext cx="5556249" cy="2867087"/>
            <a:chOff x="4697611" y="570777"/>
            <a:chExt cx="4167178" cy="2151692"/>
          </a:xfrm>
        </p:grpSpPr>
        <p:grpSp>
          <p:nvGrpSpPr>
            <p:cNvPr id="64" name="Groupe 15">
              <a:extLst>
                <a:ext uri="{FF2B5EF4-FFF2-40B4-BE49-F238E27FC236}">
                  <a16:creationId xmlns:a16="http://schemas.microsoft.com/office/drawing/2014/main" id="{B4C0BFB7-48FF-5895-5761-FB297C410A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7611" y="570777"/>
              <a:ext cx="4141778" cy="2149264"/>
              <a:chOff x="142875" y="642785"/>
              <a:chExt cx="4141778" cy="2149264"/>
            </a:xfrm>
          </p:grpSpPr>
          <p:sp>
            <p:nvSpPr>
              <p:cNvPr id="72" name="Rectangle à coins arrondis 16">
                <a:extLst>
                  <a:ext uri="{FF2B5EF4-FFF2-40B4-BE49-F238E27FC236}">
                    <a16:creationId xmlns:a16="http://schemas.microsoft.com/office/drawing/2014/main" id="{324F62A3-01D5-FA61-0E7C-7D0AB852AD5E}"/>
                  </a:ext>
                </a:extLst>
              </p:cNvPr>
              <p:cNvSpPr/>
              <p:nvPr/>
            </p:nvSpPr>
            <p:spPr>
              <a:xfrm>
                <a:off x="142875" y="642785"/>
                <a:ext cx="4141778" cy="2149264"/>
              </a:xfrm>
              <a:prstGeom prst="roundRect">
                <a:avLst>
                  <a:gd name="adj" fmla="val 0"/>
                </a:avLst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 sz="24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3EE82B3-373D-688A-9818-7C00C0F2EA8E}"/>
                  </a:ext>
                </a:extLst>
              </p:cNvPr>
              <p:cNvSpPr/>
              <p:nvPr/>
            </p:nvSpPr>
            <p:spPr>
              <a:xfrm>
                <a:off x="142875" y="642785"/>
                <a:ext cx="4141778" cy="30340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4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74" name="ZoneTexte 8">
                <a:extLst>
                  <a:ext uri="{FF2B5EF4-FFF2-40B4-BE49-F238E27FC236}">
                    <a16:creationId xmlns:a16="http://schemas.microsoft.com/office/drawing/2014/main" id="{EE8E079B-73E7-FDD0-899C-E95FB86CC6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3118" y="642785"/>
                <a:ext cx="1470592" cy="31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fr-FR" sz="2133" b="1">
                    <a:solidFill>
                      <a:schemeClr val="bg1"/>
                    </a:solidFill>
                  </a:rPr>
                  <a:t>Electronically</a:t>
                </a:r>
              </a:p>
            </p:txBody>
          </p:sp>
        </p:grpSp>
        <p:pic>
          <p:nvPicPr>
            <p:cNvPr id="65" name="Image 38">
              <a:extLst>
                <a:ext uri="{FF2B5EF4-FFF2-40B4-BE49-F238E27FC236}">
                  <a16:creationId xmlns:a16="http://schemas.microsoft.com/office/drawing/2014/main" id="{C329B618-0F15-9E1D-63DF-A3442DFF4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3" t="1340" r="7317" b="68335"/>
            <a:stretch>
              <a:fillRect/>
            </a:stretch>
          </p:blipFill>
          <p:spPr bwMode="auto">
            <a:xfrm>
              <a:off x="6700665" y="888108"/>
              <a:ext cx="2164124" cy="970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" name="Groupe 39">
              <a:extLst>
                <a:ext uri="{FF2B5EF4-FFF2-40B4-BE49-F238E27FC236}">
                  <a16:creationId xmlns:a16="http://schemas.microsoft.com/office/drawing/2014/main" id="{849824F8-3A37-1401-B3D1-9B1B53AD3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2154" y="1828210"/>
              <a:ext cx="2069877" cy="709553"/>
              <a:chOff x="4976862" y="1938561"/>
              <a:chExt cx="2541433" cy="871202"/>
            </a:xfrm>
          </p:grpSpPr>
          <p:pic>
            <p:nvPicPr>
              <p:cNvPr id="70" name="Image 46">
                <a:extLst>
                  <a:ext uri="{FF2B5EF4-FFF2-40B4-BE49-F238E27FC236}">
                    <a16:creationId xmlns:a16="http://schemas.microsoft.com/office/drawing/2014/main" id="{626FB857-85D6-2906-1C0A-B4C41A6C6A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21" b="22411"/>
              <a:stretch>
                <a:fillRect/>
              </a:stretch>
            </p:blipFill>
            <p:spPr bwMode="auto">
              <a:xfrm>
                <a:off x="4977335" y="2141980"/>
                <a:ext cx="2540960" cy="667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Image 45">
                <a:extLst>
                  <a:ext uri="{FF2B5EF4-FFF2-40B4-BE49-F238E27FC236}">
                    <a16:creationId xmlns:a16="http://schemas.microsoft.com/office/drawing/2014/main" id="{FC617B70-63F8-ABC9-0347-1B7246863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28" b="58415"/>
              <a:stretch>
                <a:fillRect/>
              </a:stretch>
            </p:blipFill>
            <p:spPr bwMode="auto">
              <a:xfrm>
                <a:off x="4976862" y="1938561"/>
                <a:ext cx="2540960" cy="203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7" name="Rectangle 24">
              <a:extLst>
                <a:ext uri="{FF2B5EF4-FFF2-40B4-BE49-F238E27FC236}">
                  <a16:creationId xmlns:a16="http://schemas.microsoft.com/office/drawing/2014/main" id="{303007D1-A189-8750-8224-E68A9DBA2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715" y="2499236"/>
              <a:ext cx="1864369" cy="22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>
                  <a:cs typeface="Times New Roman" panose="02020603050405020304" pitchFamily="18" charset="0"/>
                </a:rPr>
                <a:t>Matsumoto, IEEE TCS (1986)</a:t>
              </a:r>
              <a:endParaRPr lang="fr-FR" altLang="fr-FR" sz="1333">
                <a:cs typeface="Times New Roman" panose="02020603050405020304" pitchFamily="18" charset="0"/>
              </a:endParaRPr>
            </a:p>
          </p:txBody>
        </p:sp>
        <p:sp>
          <p:nvSpPr>
            <p:cNvPr id="68" name="ZoneTexte 49">
              <a:extLst>
                <a:ext uri="{FF2B5EF4-FFF2-40B4-BE49-F238E27FC236}">
                  <a16:creationId xmlns:a16="http://schemas.microsoft.com/office/drawing/2014/main" id="{E107B01F-4BCA-A161-58EB-FA69ACB93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4495" y="1275606"/>
              <a:ext cx="1322715" cy="31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2133"/>
                <a:t>Chua circuits</a:t>
              </a:r>
            </a:p>
          </p:txBody>
        </p:sp>
        <p:sp>
          <p:nvSpPr>
            <p:cNvPr id="69" name="ZoneTexte 50">
              <a:extLst>
                <a:ext uri="{FF2B5EF4-FFF2-40B4-BE49-F238E27FC236}">
                  <a16:creationId xmlns:a16="http://schemas.microsoft.com/office/drawing/2014/main" id="{B2D9C149-AE8E-AFB9-335B-1F685DB44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6429" y="2119957"/>
              <a:ext cx="1774761" cy="28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1867"/>
                <a:t>Nonlinear resistance</a:t>
              </a:r>
            </a:p>
          </p:txBody>
        </p:sp>
      </p:grpSp>
      <p:sp>
        <p:nvSpPr>
          <p:cNvPr id="75" name="Rectangle 24">
            <a:extLst>
              <a:ext uri="{FF2B5EF4-FFF2-40B4-BE49-F238E27FC236}">
                <a16:creationId xmlns:a16="http://schemas.microsoft.com/office/drawing/2014/main" id="{924838CE-9655-E736-7C75-BFB776FC7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534" y="6364818"/>
            <a:ext cx="301413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333">
                <a:cs typeface="Times New Roman" panose="02020603050405020304" pitchFamily="18" charset="0"/>
              </a:rPr>
              <a:t>Sciamanna, Nature Photonics (2015)</a:t>
            </a:r>
            <a:endParaRPr lang="fr-FR" altLang="fr-FR" sz="1333">
              <a:cs typeface="Times New Roman" panose="02020603050405020304" pitchFamily="18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7DD4CE6E-FB67-8A94-2DB8-3639A3C9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4275667"/>
            <a:ext cx="222048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133"/>
              <a:t>Optical feedback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B0222FCE-E069-09D7-65E8-F49D2263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4" y="4275667"/>
            <a:ext cx="251062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133"/>
              <a:t>Current modulation</a:t>
            </a:r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59E6E97-E523-80D1-E8C2-DDCF7D147B2C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3807480"/>
            <a:ext cx="5520267" cy="2888429"/>
            <a:chOff x="4723695" y="2856303"/>
            <a:chExt cx="4141094" cy="2166189"/>
          </a:xfrm>
        </p:grpSpPr>
        <p:grpSp>
          <p:nvGrpSpPr>
            <p:cNvPr id="79" name="Groupe 27">
              <a:extLst>
                <a:ext uri="{FF2B5EF4-FFF2-40B4-BE49-F238E27FC236}">
                  <a16:creationId xmlns:a16="http://schemas.microsoft.com/office/drawing/2014/main" id="{9ACD1C19-D9FA-C078-E6F6-C6A6792AB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3695" y="2856303"/>
              <a:ext cx="4141094" cy="2163935"/>
              <a:chOff x="4697610" y="613845"/>
              <a:chExt cx="4141094" cy="2163935"/>
            </a:xfrm>
          </p:grpSpPr>
          <p:sp>
            <p:nvSpPr>
              <p:cNvPr id="85" name="Rectangle à coins arrondis 28">
                <a:extLst>
                  <a:ext uri="{FF2B5EF4-FFF2-40B4-BE49-F238E27FC236}">
                    <a16:creationId xmlns:a16="http://schemas.microsoft.com/office/drawing/2014/main" id="{0A89573A-328A-5E78-AE18-C73AEAE15589}"/>
                  </a:ext>
                </a:extLst>
              </p:cNvPr>
              <p:cNvSpPr/>
              <p:nvPr/>
            </p:nvSpPr>
            <p:spPr>
              <a:xfrm>
                <a:off x="4697610" y="642722"/>
                <a:ext cx="4141094" cy="2135058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 sz="24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D1B3BE2-1279-C206-047D-DB72AA04FD05}"/>
                  </a:ext>
                </a:extLst>
              </p:cNvPr>
              <p:cNvSpPr/>
              <p:nvPr/>
            </p:nvSpPr>
            <p:spPr>
              <a:xfrm>
                <a:off x="4697610" y="653527"/>
                <a:ext cx="4141094" cy="27462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40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238BA492-56E4-2007-347B-A02CBD25AC4D}"/>
                  </a:ext>
                </a:extLst>
              </p:cNvPr>
              <p:cNvSpPr txBox="1"/>
              <p:nvPr/>
            </p:nvSpPr>
            <p:spPr>
              <a:xfrm>
                <a:off x="6037749" y="613845"/>
                <a:ext cx="1262878" cy="3154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133" b="1" dirty="0">
                    <a:solidFill>
                      <a:schemeClr val="bg1"/>
                    </a:solidFill>
                  </a:rPr>
                  <a:t>Mechanically</a:t>
                </a:r>
              </a:p>
            </p:txBody>
          </p:sp>
        </p:grpSp>
        <p:pic>
          <p:nvPicPr>
            <p:cNvPr id="80" name="Image 52">
              <a:extLst>
                <a:ext uri="{FF2B5EF4-FFF2-40B4-BE49-F238E27FC236}">
                  <a16:creationId xmlns:a16="http://schemas.microsoft.com/office/drawing/2014/main" id="{7F0D8618-DC0E-CAC6-59A1-3259CD5CC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689" y="3505154"/>
              <a:ext cx="1526738" cy="126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Rectangle 24">
              <a:extLst>
                <a:ext uri="{FF2B5EF4-FFF2-40B4-BE49-F238E27FC236}">
                  <a16:creationId xmlns:a16="http://schemas.microsoft.com/office/drawing/2014/main" id="{6C75FB18-0110-2331-DF6D-DA0D085B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040" y="4799415"/>
              <a:ext cx="1608704" cy="22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>
                  <a:cs typeface="Times New Roman" panose="02020603050405020304" pitchFamily="18" charset="0"/>
                </a:rPr>
                <a:t>Wang, IEEE TCS (1998)</a:t>
              </a:r>
              <a:endParaRPr lang="fr-FR" altLang="fr-FR" sz="1333"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24">
              <a:extLst>
                <a:ext uri="{FF2B5EF4-FFF2-40B4-BE49-F238E27FC236}">
                  <a16:creationId xmlns:a16="http://schemas.microsoft.com/office/drawing/2014/main" id="{54A2C08C-B2FF-A15C-EF95-025927C2D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0113" y="4796764"/>
              <a:ext cx="1530319" cy="22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fr-FR" sz="1333">
                  <a:cs typeface="Times New Roman" panose="02020603050405020304" pitchFamily="18" charset="0"/>
                </a:rPr>
                <a:t>Stanton, Physica (2010)</a:t>
              </a:r>
              <a:endParaRPr lang="fr-FR" altLang="fr-FR" sz="1333">
                <a:cs typeface="Times New Roman" panose="02020603050405020304" pitchFamily="18" charset="0"/>
              </a:endParaRPr>
            </a:p>
          </p:txBody>
        </p:sp>
        <p:sp>
          <p:nvSpPr>
            <p:cNvPr id="83" name="ZoneTexte 65">
              <a:extLst>
                <a:ext uri="{FF2B5EF4-FFF2-40B4-BE49-F238E27FC236}">
                  <a16:creationId xmlns:a16="http://schemas.microsoft.com/office/drawing/2014/main" id="{F907E2EB-C92A-91D3-5D1D-41233ED6F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4300" y="3182061"/>
              <a:ext cx="1824451" cy="31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2133"/>
                <a:t>Buckled structures</a:t>
              </a:r>
            </a:p>
          </p:txBody>
        </p:sp>
        <p:pic>
          <p:nvPicPr>
            <p:cNvPr id="84" name="Image 59">
              <a:extLst>
                <a:ext uri="{FF2B5EF4-FFF2-40B4-BE49-F238E27FC236}">
                  <a16:creationId xmlns:a16="http://schemas.microsoft.com/office/drawing/2014/main" id="{3E4FB6B0-127A-C81A-40FB-31DB3F257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676" y="3484023"/>
              <a:ext cx="1904842" cy="131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Image 87">
            <a:extLst>
              <a:ext uri="{FF2B5EF4-FFF2-40B4-BE49-F238E27FC236}">
                <a16:creationId xmlns:a16="http://schemas.microsoft.com/office/drawing/2014/main" id="{B79644E9-36EB-A4AF-3F9D-4C62FF49F6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7"/>
          <a:stretch/>
        </p:blipFill>
        <p:spPr>
          <a:xfrm>
            <a:off x="686925" y="4869161"/>
            <a:ext cx="2048703" cy="1335929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6669E5FC-65A7-E03E-EE18-6B9B5A6D3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31" y="4666851"/>
            <a:ext cx="1611247" cy="161810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FF0A2CA0-2A2A-33FE-5613-C80CE023B90F}"/>
              </a:ext>
            </a:extLst>
          </p:cNvPr>
          <p:cNvSpPr txBox="1"/>
          <p:nvPr/>
        </p:nvSpPr>
        <p:spPr>
          <a:xfrm>
            <a:off x="9079612" y="6193566"/>
            <a:ext cx="9861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(ms)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4927BEB-FA11-A75D-DE54-28A532088E7C}"/>
              </a:ext>
            </a:extLst>
          </p:cNvPr>
          <p:cNvGrpSpPr/>
          <p:nvPr/>
        </p:nvGrpSpPr>
        <p:grpSpPr>
          <a:xfrm>
            <a:off x="6299199" y="4620439"/>
            <a:ext cx="5520268" cy="2072461"/>
            <a:chOff x="5511739" y="3864352"/>
            <a:chExt cx="2657236" cy="1554346"/>
          </a:xfrm>
        </p:grpSpPr>
        <p:sp>
          <p:nvSpPr>
            <p:cNvPr id="42" name="Rectangle à coins arrondis 77">
              <a:extLst>
                <a:ext uri="{FF2B5EF4-FFF2-40B4-BE49-F238E27FC236}">
                  <a16:creationId xmlns:a16="http://schemas.microsoft.com/office/drawing/2014/main" id="{D7209493-00C6-3C68-30AE-9CF9F9674607}"/>
                </a:ext>
              </a:extLst>
            </p:cNvPr>
            <p:cNvSpPr/>
            <p:nvPr/>
          </p:nvSpPr>
          <p:spPr>
            <a:xfrm>
              <a:off x="5511739" y="3864352"/>
              <a:ext cx="2657236" cy="1554346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4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60AD74-E166-AEB3-DFC3-0D00D4FBCAB4}"/>
                </a:ext>
              </a:extLst>
            </p:cNvPr>
            <p:cNvSpPr/>
            <p:nvPr/>
          </p:nvSpPr>
          <p:spPr>
            <a:xfrm>
              <a:off x="5511740" y="3867894"/>
              <a:ext cx="2657235" cy="32764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r>
                <a:rPr lang="en-US" altLang="fr-FR" sz="1867" b="1" dirty="0">
                  <a:solidFill>
                    <a:schemeClr val="bg1"/>
                  </a:solidFill>
                </a:rPr>
                <a:t>State of the art in MEMS: capacitive control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2A19222-FF0C-04B9-BF56-A6895E7F8B38}"/>
              </a:ext>
            </a:extLst>
          </p:cNvPr>
          <p:cNvGrpSpPr/>
          <p:nvPr/>
        </p:nvGrpSpPr>
        <p:grpSpPr>
          <a:xfrm>
            <a:off x="6491222" y="5402986"/>
            <a:ext cx="2713676" cy="962197"/>
            <a:chOff x="4644008" y="4227934"/>
            <a:chExt cx="2035257" cy="72164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3957CC3-296B-A4F6-D64E-4FE0D909320D}"/>
                </a:ext>
              </a:extLst>
            </p:cNvPr>
            <p:cNvSpPr/>
            <p:nvPr/>
          </p:nvSpPr>
          <p:spPr>
            <a:xfrm rot="5400000">
              <a:off x="5350789" y="3846895"/>
              <a:ext cx="94029" cy="856107"/>
            </a:xfrm>
            <a:prstGeom prst="rect">
              <a:avLst/>
            </a:prstGeom>
            <a:solidFill>
              <a:srgbClr val="656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BA2CDF-E5AD-42F4-FFFA-D70AF3C119BF}"/>
                </a:ext>
              </a:extLst>
            </p:cNvPr>
            <p:cNvSpPr/>
            <p:nvPr/>
          </p:nvSpPr>
          <p:spPr>
            <a:xfrm rot="5400000">
              <a:off x="5350789" y="4474514"/>
              <a:ext cx="94029" cy="856107"/>
            </a:xfrm>
            <a:prstGeom prst="rect">
              <a:avLst/>
            </a:prstGeom>
            <a:solidFill>
              <a:srgbClr val="656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FEACDBDD-C8E3-712B-2173-F054BC9D1B4C}"/>
                </a:ext>
              </a:extLst>
            </p:cNvPr>
            <p:cNvGrpSpPr/>
            <p:nvPr/>
          </p:nvGrpSpPr>
          <p:grpSpPr>
            <a:xfrm>
              <a:off x="6281878" y="4398900"/>
              <a:ext cx="397387" cy="360040"/>
              <a:chOff x="6334853" y="4424449"/>
              <a:chExt cx="397387" cy="360040"/>
            </a:xfrm>
          </p:grpSpPr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61CF82C2-6236-8190-81E4-42E6E2EF15A1}"/>
                  </a:ext>
                </a:extLst>
              </p:cNvPr>
              <p:cNvSpPr/>
              <p:nvPr/>
            </p:nvSpPr>
            <p:spPr>
              <a:xfrm>
                <a:off x="6372200" y="4424449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65304530-8A62-4AC4-EED5-1C36621BE02A}"/>
                  </a:ext>
                </a:extLst>
              </p:cNvPr>
              <p:cNvSpPr txBox="1"/>
              <p:nvPr/>
            </p:nvSpPr>
            <p:spPr>
              <a:xfrm>
                <a:off x="6334853" y="4455088"/>
                <a:ext cx="34288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V</a:t>
                </a:r>
                <a:r>
                  <a:rPr lang="fr-FR" sz="1600" baseline="-25000" dirty="0"/>
                  <a:t>DC</a:t>
                </a:r>
                <a:endParaRPr lang="fr-FR" sz="1600" dirty="0"/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39A4073-380F-B26B-16EB-7DE53F9E2E96}"/>
                </a:ext>
              </a:extLst>
            </p:cNvPr>
            <p:cNvGrpSpPr/>
            <p:nvPr/>
          </p:nvGrpSpPr>
          <p:grpSpPr>
            <a:xfrm>
              <a:off x="4644008" y="4297678"/>
              <a:ext cx="1507595" cy="584733"/>
              <a:chOff x="5200990" y="4299943"/>
              <a:chExt cx="1507595" cy="584733"/>
            </a:xfrm>
          </p:grpSpPr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B99D4AF3-F552-2AD5-0873-FA325046F0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67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54" b="63918"/>
              <a:stretch/>
            </p:blipFill>
            <p:spPr>
              <a:xfrm flipV="1">
                <a:off x="5200990" y="4380621"/>
                <a:ext cx="1507595" cy="504055"/>
              </a:xfrm>
              <a:prstGeom prst="rect">
                <a:avLst/>
              </a:prstGeom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3678AE9B-BE5C-5DBA-F82C-0FB7DB93C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67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54" b="63918"/>
              <a:stretch/>
            </p:blipFill>
            <p:spPr>
              <a:xfrm>
                <a:off x="5200990" y="4299943"/>
                <a:ext cx="1507595" cy="504055"/>
              </a:xfrm>
              <a:prstGeom prst="rect">
                <a:avLst/>
              </a:prstGeom>
            </p:spPr>
          </p:pic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885204F0-FBD5-87F2-3FBA-0E4A010E03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393" b="87662"/>
              <a:stretch/>
            </p:blipFill>
            <p:spPr>
              <a:xfrm>
                <a:off x="5200990" y="4417891"/>
                <a:ext cx="325744" cy="350824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D7A02786-66D3-3D98-5082-0D96D3BF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393" b="87662"/>
              <a:stretch/>
            </p:blipFill>
            <p:spPr>
              <a:xfrm>
                <a:off x="6382841" y="4415140"/>
                <a:ext cx="325744" cy="350824"/>
              </a:xfrm>
              <a:prstGeom prst="rect">
                <a:avLst/>
              </a:prstGeom>
            </p:spPr>
          </p:pic>
        </p:grp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2AC88D6-5BC1-0832-B2C8-3A303D907486}"/>
                </a:ext>
              </a:extLst>
            </p:cNvPr>
            <p:cNvCxnSpPr/>
            <p:nvPr/>
          </p:nvCxnSpPr>
          <p:spPr>
            <a:xfrm>
              <a:off x="6047440" y="4578920"/>
              <a:ext cx="27178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ACAF9A73-26C0-9631-299F-FC8F495C853B}"/>
                </a:ext>
              </a:extLst>
            </p:cNvPr>
            <p:cNvSpPr/>
            <p:nvPr/>
          </p:nvSpPr>
          <p:spPr>
            <a:xfrm>
              <a:off x="6034096" y="455222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6376E1D1-918F-DD8B-63B9-732C12B57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85"/>
          <a:stretch/>
        </p:blipFill>
        <p:spPr>
          <a:xfrm>
            <a:off x="6496051" y="5648646"/>
            <a:ext cx="2010127" cy="538909"/>
          </a:xfrm>
          <a:prstGeom prst="rect">
            <a:avLst/>
          </a:prstGeom>
        </p:spPr>
      </p:pic>
      <p:sp>
        <p:nvSpPr>
          <p:cNvPr id="62" name="Rectangle 12">
            <a:extLst>
              <a:ext uri="{FF2B5EF4-FFF2-40B4-BE49-F238E27FC236}">
                <a16:creationId xmlns:a16="http://schemas.microsoft.com/office/drawing/2014/main" id="{E47CD973-30DC-5722-45EC-3596E03F3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5157193"/>
            <a:ext cx="2541080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333" dirty="0" err="1">
                <a:cs typeface="Times New Roman" panose="02020603050405020304" pitchFamily="18" charset="0"/>
              </a:rPr>
              <a:t>Miandoab</a:t>
            </a:r>
            <a:r>
              <a:rPr lang="en-US" altLang="fr-FR" sz="1333" dirty="0">
                <a:cs typeface="Times New Roman" panose="02020603050405020304" pitchFamily="18" charset="0"/>
              </a:rPr>
              <a:t> </a:t>
            </a:r>
            <a:r>
              <a:rPr lang="en-US" altLang="fr-FR" sz="1333" i="1" dirty="0">
                <a:cs typeface="Times New Roman" panose="02020603050405020304" pitchFamily="18" charset="0"/>
              </a:rPr>
              <a:t>et al</a:t>
            </a:r>
            <a:r>
              <a:rPr lang="en-US" altLang="fr-FR" sz="1333" dirty="0">
                <a:cs typeface="Times New Roman" panose="02020603050405020304" pitchFamily="18" charset="0"/>
              </a:rPr>
              <a:t>, CNSNS (2015)</a:t>
            </a:r>
          </a:p>
          <a:p>
            <a:pPr eaLnBrk="1" hangingPunct="1"/>
            <a:r>
              <a:rPr lang="en-US" altLang="fr-FR" sz="1333" dirty="0" err="1">
                <a:cs typeface="Times New Roman" panose="02020603050405020304" pitchFamily="18" charset="0"/>
              </a:rPr>
              <a:t>Barcelò</a:t>
            </a:r>
            <a:r>
              <a:rPr lang="en-US" altLang="fr-FR" sz="1333" dirty="0">
                <a:cs typeface="Times New Roman" panose="02020603050405020304" pitchFamily="18" charset="0"/>
              </a:rPr>
              <a:t> </a:t>
            </a:r>
            <a:r>
              <a:rPr lang="en-US" altLang="fr-FR" sz="1333" i="1" dirty="0">
                <a:cs typeface="Times New Roman" panose="02020603050405020304" pitchFamily="18" charset="0"/>
              </a:rPr>
              <a:t>et al</a:t>
            </a:r>
            <a:r>
              <a:rPr lang="en-US" altLang="fr-FR" sz="1333" dirty="0">
                <a:cs typeface="Times New Roman" panose="02020603050405020304" pitchFamily="18" charset="0"/>
              </a:rPr>
              <a:t>, MEMS (2018)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497B577-089D-11DE-3DB6-98342E3FC126}"/>
              </a:ext>
            </a:extLst>
          </p:cNvPr>
          <p:cNvSpPr/>
          <p:nvPr/>
        </p:nvSpPr>
        <p:spPr>
          <a:xfrm rot="5400000">
            <a:off x="7438426" y="4896463"/>
            <a:ext cx="125372" cy="1141476"/>
          </a:xfrm>
          <a:prstGeom prst="rect">
            <a:avLst/>
          </a:prstGeom>
          <a:solidFill>
            <a:srgbClr val="65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ABA89C3-A9F4-B48D-4755-9A1606C15A7C}"/>
              </a:ext>
            </a:extLst>
          </p:cNvPr>
          <p:cNvSpPr/>
          <p:nvPr/>
        </p:nvSpPr>
        <p:spPr>
          <a:xfrm rot="5400000">
            <a:off x="7438426" y="5733289"/>
            <a:ext cx="125372" cy="1141476"/>
          </a:xfrm>
          <a:prstGeom prst="rect">
            <a:avLst/>
          </a:prstGeom>
          <a:solidFill>
            <a:srgbClr val="65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2" name="ZoneTexte 7">
            <a:extLst>
              <a:ext uri="{FF2B5EF4-FFF2-40B4-BE49-F238E27FC236}">
                <a16:creationId xmlns:a16="http://schemas.microsoft.com/office/drawing/2014/main" id="{FC43F9E5-F8D5-6B02-6F59-FF4A43B6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193" y="5899726"/>
            <a:ext cx="2379176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/>
            <a:r>
              <a:rPr lang="fr-FR" altLang="fr-FR" sz="1867" dirty="0"/>
              <a:t>Active </a:t>
            </a:r>
            <a:r>
              <a:rPr lang="fr-FR" altLang="fr-FR" sz="1867" dirty="0" err="1"/>
              <a:t>buckling</a:t>
            </a:r>
            <a:r>
              <a:rPr lang="fr-FR" altLang="fr-FR" sz="1867" dirty="0"/>
              <a:t> :</a:t>
            </a:r>
          </a:p>
          <a:p>
            <a:pPr marL="0" indent="0" algn="ctr"/>
            <a:r>
              <a:rPr lang="fr-FR" altLang="fr-FR" sz="1867" dirty="0"/>
              <a:t>10-100 V </a:t>
            </a:r>
            <a:r>
              <a:rPr lang="fr-FR" altLang="fr-FR" sz="1867" dirty="0" err="1"/>
              <a:t>continuous</a:t>
            </a:r>
            <a:endParaRPr lang="fr-FR" altLang="fr-FR" sz="1867" dirty="0"/>
          </a:p>
        </p:txBody>
      </p:sp>
    </p:spTree>
    <p:extLst>
      <p:ext uri="{BB962C8B-B14F-4D97-AF65-F5344CB8AC3E}">
        <p14:creationId xmlns:p14="http://schemas.microsoft.com/office/powerpoint/2010/main" val="276089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5" grpId="0"/>
      <p:bldP spid="76" grpId="0"/>
      <p:bldP spid="77" grpId="0"/>
      <p:bldP spid="40" grpId="0" animBg="1"/>
      <p:bldP spid="40" grpId="1" animBg="1"/>
      <p:bldP spid="62" grpId="0"/>
      <p:bldP spid="90" grpId="0" animBg="1"/>
      <p:bldP spid="90" grpId="1" animBg="1"/>
      <p:bldP spid="91" grpId="0" animBg="1"/>
      <p:bldP spid="91" grpId="1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8004AF25-7FBC-4B7F-0553-DDF79946F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440" y="3876240"/>
            <a:ext cx="7498080" cy="1955600"/>
          </a:xfrm>
        </p:spPr>
        <p:txBody>
          <a:bodyPr>
            <a:normAutofit/>
          </a:bodyPr>
          <a:lstStyle/>
          <a:p>
            <a:r>
              <a:rPr lang="fr-FR" sz="2800" u="sng" dirty="0"/>
              <a:t>Martial </a:t>
            </a:r>
            <a:r>
              <a:rPr lang="fr-FR" sz="2800" u="sng" dirty="0" err="1"/>
              <a:t>Defoort</a:t>
            </a:r>
            <a:endParaRPr lang="fr-FR" sz="2800" dirty="0"/>
          </a:p>
          <a:p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Libor</a:t>
            </a:r>
            <a:r>
              <a:rPr lang="fr-FR" sz="2800" dirty="0"/>
              <a:t> </a:t>
            </a:r>
            <a:r>
              <a:rPr lang="fr-FR" sz="2800" dirty="0" err="1"/>
              <a:t>Rufer</a:t>
            </a:r>
            <a:r>
              <a:rPr lang="fr-FR" sz="2800" dirty="0"/>
              <a:t>, Laurent Fesquet, </a:t>
            </a:r>
            <a:r>
              <a:rPr lang="fr-FR" sz="2800" dirty="0" err="1"/>
              <a:t>Skandar</a:t>
            </a:r>
            <a:r>
              <a:rPr lang="fr-FR" sz="2800" dirty="0"/>
              <a:t> </a:t>
            </a:r>
            <a:r>
              <a:rPr lang="fr-FR" sz="2800" dirty="0" err="1"/>
              <a:t>Basrour</a:t>
            </a:r>
            <a:endParaRPr lang="fr-FR" sz="2800" dirty="0"/>
          </a:p>
          <a:p>
            <a:r>
              <a:rPr lang="fr-FR" dirty="0"/>
              <a:t>Univ. Grenoble Alpes, CNRS, Grenoble INP, TIMA</a:t>
            </a:r>
            <a:endParaRPr lang="fr-FR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37854D-6FB8-41B1-CDB1-552D89CF2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108" y="2666492"/>
            <a:ext cx="6491381" cy="762508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Chaotic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MEMS-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TRNG</a:t>
            </a:r>
          </a:p>
        </p:txBody>
      </p:sp>
      <p:pic>
        <p:nvPicPr>
          <p:cNvPr id="14" name="Picture 2" descr="FMNT Fédération des Micro et Nanotechnologies">
            <a:extLst>
              <a:ext uri="{FF2B5EF4-FFF2-40B4-BE49-F238E27FC236}">
                <a16:creationId xmlns:a16="http://schemas.microsoft.com/office/drawing/2014/main" id="{9C40DECC-3A1A-2E1C-59AE-1B94968D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75" y="6036316"/>
            <a:ext cx="1360867" cy="6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terview CNRS-INS2I – NeurONN">
            <a:extLst>
              <a:ext uri="{FF2B5EF4-FFF2-40B4-BE49-F238E27FC236}">
                <a16:creationId xmlns:a16="http://schemas.microsoft.com/office/drawing/2014/main" id="{63029732-78A8-1698-782F-C90886BEB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t="15138" r="29017" b="15744"/>
          <a:stretch/>
        </p:blipFill>
        <p:spPr bwMode="auto">
          <a:xfrm>
            <a:off x="5486662" y="6028214"/>
            <a:ext cx="1021713" cy="6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6B3B70-FBCD-4FB4-3C56-07E796D5426A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48"/>
          <a:stretch/>
        </p:blipFill>
        <p:spPr>
          <a:xfrm>
            <a:off x="6640394" y="5954266"/>
            <a:ext cx="822724" cy="797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83031-D2CD-48EB-475E-68A74BBE9705}"/>
              </a:ext>
            </a:extLst>
          </p:cNvPr>
          <p:cNvSpPr/>
          <p:nvPr/>
        </p:nvSpPr>
        <p:spPr>
          <a:xfrm>
            <a:off x="4313205" y="2666492"/>
            <a:ext cx="4876800" cy="68213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4A40A5-3433-EDB4-488A-9AD7B12DDCE9}"/>
              </a:ext>
            </a:extLst>
          </p:cNvPr>
          <p:cNvSpPr/>
          <p:nvPr/>
        </p:nvSpPr>
        <p:spPr>
          <a:xfrm>
            <a:off x="5846141" y="2738525"/>
            <a:ext cx="3134572" cy="68213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A3B1B-8271-1B9E-BDB0-817639C97003}"/>
              </a:ext>
            </a:extLst>
          </p:cNvPr>
          <p:cNvSpPr/>
          <p:nvPr/>
        </p:nvSpPr>
        <p:spPr>
          <a:xfrm>
            <a:off x="1149469" y="2742764"/>
            <a:ext cx="3134572" cy="68213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8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D5DE5129-5AAA-D745-F694-DB52EEE9EA55}"/>
              </a:ext>
            </a:extLst>
          </p:cNvPr>
          <p:cNvGrpSpPr/>
          <p:nvPr/>
        </p:nvGrpSpPr>
        <p:grpSpPr>
          <a:xfrm>
            <a:off x="285747" y="666752"/>
            <a:ext cx="11620504" cy="6054722"/>
            <a:chOff x="285747" y="857252"/>
            <a:chExt cx="11620504" cy="6054722"/>
          </a:xfrm>
        </p:grpSpPr>
        <p:grpSp>
          <p:nvGrpSpPr>
            <p:cNvPr id="5" name="Groupe 2">
              <a:extLst>
                <a:ext uri="{FF2B5EF4-FFF2-40B4-BE49-F238E27FC236}">
                  <a16:creationId xmlns:a16="http://schemas.microsoft.com/office/drawing/2014/main" id="{1033B693-D0B3-F82B-9975-EABB94FE3D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747" y="857252"/>
              <a:ext cx="11620504" cy="6054722"/>
              <a:chOff x="213659" y="642938"/>
              <a:chExt cx="8716029" cy="4541042"/>
            </a:xfrm>
          </p:grpSpPr>
          <p:sp>
            <p:nvSpPr>
              <p:cNvPr id="7" name="Rectangle à coins arrondis 45">
                <a:extLst>
                  <a:ext uri="{FF2B5EF4-FFF2-40B4-BE49-F238E27FC236}">
                    <a16:creationId xmlns:a16="http://schemas.microsoft.com/office/drawing/2014/main" id="{2F3CF403-F9CF-0451-5C0A-CA3A4DE306AE}"/>
                  </a:ext>
                </a:extLst>
              </p:cNvPr>
              <p:cNvSpPr/>
              <p:nvPr/>
            </p:nvSpPr>
            <p:spPr>
              <a:xfrm>
                <a:off x="213661" y="642938"/>
                <a:ext cx="8716027" cy="4541042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CBFB72-1E37-5459-BC19-281ACA704EBC}"/>
                  </a:ext>
                </a:extLst>
              </p:cNvPr>
              <p:cNvSpPr/>
              <p:nvPr/>
            </p:nvSpPr>
            <p:spPr>
              <a:xfrm>
                <a:off x="213659" y="657225"/>
                <a:ext cx="8716029" cy="4095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40000">
                    <a:schemeClr val="bg2">
                      <a:lumMod val="75000"/>
                    </a:schemeClr>
                  </a:gs>
                  <a:gs pos="63000">
                    <a:srgbClr val="264653"/>
                  </a:gs>
                  <a:gs pos="99000">
                    <a:srgbClr val="26465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BF1A710-4893-9B0E-DDFF-35914F33C97E}"/>
                  </a:ext>
                </a:extLst>
              </p:cNvPr>
              <p:cNvSpPr txBox="1"/>
              <p:nvPr/>
            </p:nvSpPr>
            <p:spPr>
              <a:xfrm>
                <a:off x="5710361" y="712465"/>
                <a:ext cx="3021484" cy="31542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133" b="1" dirty="0">
                    <a:solidFill>
                      <a:schemeClr val="bg1"/>
                    </a:solidFill>
                    <a:latin typeface="+mn-lt"/>
                    <a:cs typeface="+mn-cs"/>
                  </a:rPr>
                  <a:t>Resonant</a:t>
                </a: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EA4C083-70FC-C495-3ED7-3B5AF8143B00}"/>
                </a:ext>
              </a:extLst>
            </p:cNvPr>
            <p:cNvSpPr txBox="1"/>
            <p:nvPr/>
          </p:nvSpPr>
          <p:spPr bwMode="auto">
            <a:xfrm>
              <a:off x="373672" y="949954"/>
              <a:ext cx="4268670" cy="42056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 b="1" dirty="0">
                  <a:solidFill>
                    <a:schemeClr val="bg1"/>
                  </a:solidFill>
                  <a:latin typeface="+mn-lt"/>
                  <a:cs typeface="+mn-cs"/>
                </a:rPr>
                <a:t>Non-resonant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1E1094C-1DB1-A2ED-E1F4-C3C9B68F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5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8D2E8E-75A2-A94F-7000-8A6CCDBF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chemeClr val="bg1"/>
                </a:solidFill>
              </a:rPr>
              <a:t>Micro-</a:t>
            </a:r>
            <a:r>
              <a:rPr lang="fr-FR" altLang="fr-FR" sz="3200" dirty="0" err="1">
                <a:solidFill>
                  <a:schemeClr val="bg1"/>
                </a:solidFill>
              </a:rPr>
              <a:t>ElectroMechanical</a:t>
            </a:r>
            <a:r>
              <a:rPr lang="fr-FR" altLang="fr-FR" sz="3200" dirty="0">
                <a:solidFill>
                  <a:schemeClr val="bg1"/>
                </a:solidFill>
              </a:rPr>
              <a:t> </a:t>
            </a:r>
            <a:r>
              <a:rPr lang="fr-FR" altLang="fr-FR" sz="3200" dirty="0" err="1">
                <a:solidFill>
                  <a:schemeClr val="bg1"/>
                </a:solidFill>
              </a:rPr>
              <a:t>Systems</a:t>
            </a:r>
            <a:endParaRPr lang="fr-FR" dirty="0"/>
          </a:p>
        </p:txBody>
      </p:sp>
      <p:grpSp>
        <p:nvGrpSpPr>
          <p:cNvPr id="42" name="Groupe 25">
            <a:extLst>
              <a:ext uri="{FF2B5EF4-FFF2-40B4-BE49-F238E27FC236}">
                <a16:creationId xmlns:a16="http://schemas.microsoft.com/office/drawing/2014/main" id="{8528ED6E-4B37-3FA3-CB65-00F6108C81ED}"/>
              </a:ext>
            </a:extLst>
          </p:cNvPr>
          <p:cNvGrpSpPr>
            <a:grpSpLocks/>
          </p:cNvGrpSpPr>
          <p:nvPr/>
        </p:nvGrpSpPr>
        <p:grpSpPr bwMode="auto">
          <a:xfrm>
            <a:off x="4754068" y="1246179"/>
            <a:ext cx="2311337" cy="2693777"/>
            <a:chOff x="6357798" y="2450569"/>
            <a:chExt cx="2311641" cy="2693505"/>
          </a:xfrm>
        </p:grpSpPr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E00DF375-62E9-17A8-D082-8EB19CC46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837" y="2835471"/>
              <a:ext cx="1833563" cy="183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B3B0339-3EDE-A275-6381-7287AD757900}"/>
                </a:ext>
              </a:extLst>
            </p:cNvPr>
            <p:cNvSpPr/>
            <p:nvPr/>
          </p:nvSpPr>
          <p:spPr>
            <a:xfrm>
              <a:off x="6357798" y="4620907"/>
              <a:ext cx="2311641" cy="523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/>
                <a:t>I.P. </a:t>
              </a:r>
              <a:r>
                <a:rPr lang="fr-FR" sz="1400" dirty="0" err="1"/>
                <a:t>Prikhodko</a:t>
              </a:r>
              <a:r>
                <a:rPr lang="fr-FR" sz="1400" dirty="0"/>
                <a:t> </a:t>
              </a:r>
              <a:r>
                <a:rPr lang="fr-FR" sz="1400" i="1" dirty="0"/>
                <a:t>et al</a:t>
              </a:r>
              <a:r>
                <a:rPr lang="fr-FR" sz="1400" dirty="0"/>
                <a:t>,</a:t>
              </a:r>
            </a:p>
            <a:p>
              <a:pPr algn="ctr">
                <a:defRPr/>
              </a:pPr>
              <a:r>
                <a:rPr lang="fr-FR" sz="1400" dirty="0" err="1"/>
                <a:t>Solid</a:t>
              </a:r>
              <a:r>
                <a:rPr lang="fr-FR" sz="1400" dirty="0"/>
                <a:t> State </a:t>
              </a:r>
              <a:r>
                <a:rPr lang="fr-FR" sz="1400" dirty="0" err="1"/>
                <a:t>Sensors</a:t>
              </a:r>
              <a:r>
                <a:rPr lang="fr-FR" sz="1400" dirty="0"/>
                <a:t> (2011)</a:t>
              </a:r>
              <a:endParaRPr lang="fr-FR" sz="1400" i="1" dirty="0"/>
            </a:p>
          </p:txBody>
        </p:sp>
        <p:sp>
          <p:nvSpPr>
            <p:cNvPr id="45" name="ZoneTexte 22">
              <a:extLst>
                <a:ext uri="{FF2B5EF4-FFF2-40B4-BE49-F238E27FC236}">
                  <a16:creationId xmlns:a16="http://schemas.microsoft.com/office/drawing/2014/main" id="{70E2B625-DFE9-7BF0-4269-A04846B75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8403" y="2450569"/>
              <a:ext cx="1415958" cy="369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dirty="0"/>
                <a:t>Gyroscopes</a:t>
              </a:r>
            </a:p>
          </p:txBody>
        </p:sp>
      </p:grpSp>
      <p:grpSp>
        <p:nvGrpSpPr>
          <p:cNvPr id="46" name="Groupe 27">
            <a:extLst>
              <a:ext uri="{FF2B5EF4-FFF2-40B4-BE49-F238E27FC236}">
                <a16:creationId xmlns:a16="http://schemas.microsoft.com/office/drawing/2014/main" id="{B99A41B5-CA9F-9620-3A97-63ACCA33045C}"/>
              </a:ext>
            </a:extLst>
          </p:cNvPr>
          <p:cNvGrpSpPr>
            <a:grpSpLocks/>
          </p:cNvGrpSpPr>
          <p:nvPr/>
        </p:nvGrpSpPr>
        <p:grpSpPr bwMode="auto">
          <a:xfrm>
            <a:off x="9004063" y="1630595"/>
            <a:ext cx="1479551" cy="1728061"/>
            <a:chOff x="5365991" y="5007874"/>
            <a:chExt cx="1481124" cy="1729167"/>
          </a:xfrm>
        </p:grpSpPr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id="{9F6B401A-A58C-D28C-C481-F134F6184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91" y="5429265"/>
              <a:ext cx="1481124" cy="105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ZoneTexte 24">
              <a:extLst>
                <a:ext uri="{FF2B5EF4-FFF2-40B4-BE49-F238E27FC236}">
                  <a16:creationId xmlns:a16="http://schemas.microsoft.com/office/drawing/2014/main" id="{50AE5B42-0AC4-1BD8-868F-B8A1952AE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05" y="5007874"/>
              <a:ext cx="878096" cy="369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dirty="0" err="1"/>
                <a:t>Clocks</a:t>
              </a:r>
              <a:endParaRPr lang="fr-FR" altLang="fr-FR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E338DF8D-555D-27A9-4ABF-4142CCD7A1F0}"/>
                </a:ext>
              </a:extLst>
            </p:cNvPr>
            <p:cNvSpPr txBox="1"/>
            <p:nvPr/>
          </p:nvSpPr>
          <p:spPr>
            <a:xfrm>
              <a:off x="5393538" y="6429067"/>
              <a:ext cx="1352833" cy="3079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 err="1"/>
                <a:t>SiTime</a:t>
              </a:r>
              <a:r>
                <a:rPr lang="fr-FR" sz="1400" dirty="0"/>
                <a:t>, (2017)</a:t>
              </a:r>
            </a:p>
          </p:txBody>
        </p:sp>
      </p:grpSp>
      <p:grpSp>
        <p:nvGrpSpPr>
          <p:cNvPr id="50" name="Groupe 32">
            <a:extLst>
              <a:ext uri="{FF2B5EF4-FFF2-40B4-BE49-F238E27FC236}">
                <a16:creationId xmlns:a16="http://schemas.microsoft.com/office/drawing/2014/main" id="{D82ADF32-338A-6A96-2554-CA72887D94B6}"/>
              </a:ext>
            </a:extLst>
          </p:cNvPr>
          <p:cNvGrpSpPr>
            <a:grpSpLocks/>
          </p:cNvGrpSpPr>
          <p:nvPr/>
        </p:nvGrpSpPr>
        <p:grpSpPr bwMode="auto">
          <a:xfrm>
            <a:off x="8344976" y="4279898"/>
            <a:ext cx="3060700" cy="2308028"/>
            <a:chOff x="5715008" y="4430038"/>
            <a:chExt cx="3060071" cy="2307037"/>
          </a:xfrm>
        </p:grpSpPr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E6362A3F-16A7-1400-5F8F-6E29E5CA1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4880047"/>
              <a:ext cx="3060071" cy="1568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ZoneTexte 30">
              <a:extLst>
                <a:ext uri="{FF2B5EF4-FFF2-40B4-BE49-F238E27FC236}">
                  <a16:creationId xmlns:a16="http://schemas.microsoft.com/office/drawing/2014/main" id="{9F2B8BC4-8D4B-AB2B-13A8-3EE9B4BF2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9421" y="4430038"/>
              <a:ext cx="1479588" cy="36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dirty="0"/>
                <a:t>Gas </a:t>
              </a:r>
              <a:r>
                <a:rPr lang="fr-FR" altLang="fr-FR" dirty="0" err="1"/>
                <a:t>sensors</a:t>
              </a:r>
              <a:endParaRPr lang="fr-FR" altLang="fr-FR" dirty="0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93270730-BC2E-D903-4DB1-36545AC74D65}"/>
                </a:ext>
              </a:extLst>
            </p:cNvPr>
            <p:cNvSpPr txBox="1"/>
            <p:nvPr/>
          </p:nvSpPr>
          <p:spPr>
            <a:xfrm>
              <a:off x="6057838" y="6429430"/>
              <a:ext cx="2280156" cy="3076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/>
                <a:t>J. </a:t>
              </a:r>
              <a:r>
                <a:rPr lang="fr-FR" sz="1400" dirty="0" err="1"/>
                <a:t>Arcamone</a:t>
              </a:r>
              <a:r>
                <a:rPr lang="fr-FR" sz="1400" dirty="0"/>
                <a:t>, IEDM (2011)</a:t>
              </a:r>
            </a:p>
          </p:txBody>
        </p:sp>
      </p:grpSp>
      <p:grpSp>
        <p:nvGrpSpPr>
          <p:cNvPr id="54" name="Groupe 17">
            <a:extLst>
              <a:ext uri="{FF2B5EF4-FFF2-40B4-BE49-F238E27FC236}">
                <a16:creationId xmlns:a16="http://schemas.microsoft.com/office/drawing/2014/main" id="{CCA64334-25A8-D6E9-83C8-61BBBD7AA81F}"/>
              </a:ext>
            </a:extLst>
          </p:cNvPr>
          <p:cNvGrpSpPr>
            <a:grpSpLocks/>
          </p:cNvGrpSpPr>
          <p:nvPr/>
        </p:nvGrpSpPr>
        <p:grpSpPr bwMode="auto">
          <a:xfrm>
            <a:off x="1195578" y="1346368"/>
            <a:ext cx="2045753" cy="2278394"/>
            <a:chOff x="469165" y="1766309"/>
            <a:chExt cx="2045508" cy="2278137"/>
          </a:xfrm>
        </p:grpSpPr>
        <p:grpSp>
          <p:nvGrpSpPr>
            <p:cNvPr id="55" name="Groupe 10">
              <a:extLst>
                <a:ext uri="{FF2B5EF4-FFF2-40B4-BE49-F238E27FC236}">
                  <a16:creationId xmlns:a16="http://schemas.microsoft.com/office/drawing/2014/main" id="{E5D0E3AA-B1C2-FBC4-C3B5-1DEF9C164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165" y="2214554"/>
              <a:ext cx="2045508" cy="1829892"/>
              <a:chOff x="1397859" y="2285992"/>
              <a:chExt cx="2045508" cy="1829892"/>
            </a:xfrm>
          </p:grpSpPr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FB3CFED2-2078-7B2E-4553-530C15DF58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7956" y="2285992"/>
                <a:ext cx="1938335" cy="1532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D103EB91-122E-F782-1421-4D2135309385}"/>
                  </a:ext>
                </a:extLst>
              </p:cNvPr>
              <p:cNvSpPr txBox="1"/>
              <p:nvPr/>
            </p:nvSpPr>
            <p:spPr>
              <a:xfrm>
                <a:off x="1397859" y="3808142"/>
                <a:ext cx="2045508" cy="30774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400" dirty="0" err="1"/>
                  <a:t>Analog</a:t>
                </a:r>
                <a:r>
                  <a:rPr lang="fr-FR" sz="1400" dirty="0"/>
                  <a:t> </a:t>
                </a:r>
                <a:r>
                  <a:rPr lang="fr-FR" sz="1400" dirty="0" err="1"/>
                  <a:t>Devices</a:t>
                </a:r>
                <a:r>
                  <a:rPr lang="fr-FR" sz="1400" dirty="0"/>
                  <a:t>, (2001)</a:t>
                </a:r>
              </a:p>
            </p:txBody>
          </p:sp>
        </p:grpSp>
        <p:sp>
          <p:nvSpPr>
            <p:cNvPr id="56" name="ZoneTexte 13">
              <a:extLst>
                <a:ext uri="{FF2B5EF4-FFF2-40B4-BE49-F238E27FC236}">
                  <a16:creationId xmlns:a16="http://schemas.microsoft.com/office/drawing/2014/main" id="{CAB476A4-848F-6745-23C8-196CCB9AF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894" y="1766309"/>
              <a:ext cx="1441247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dirty="0"/>
                <a:t>RF switches</a:t>
              </a:r>
            </a:p>
          </p:txBody>
        </p:sp>
      </p:grpSp>
      <p:grpSp>
        <p:nvGrpSpPr>
          <p:cNvPr id="59" name="Groupe 36">
            <a:extLst>
              <a:ext uri="{FF2B5EF4-FFF2-40B4-BE49-F238E27FC236}">
                <a16:creationId xmlns:a16="http://schemas.microsoft.com/office/drawing/2014/main" id="{8F10C507-12E0-9C8B-5345-A0BC9702189D}"/>
              </a:ext>
            </a:extLst>
          </p:cNvPr>
          <p:cNvGrpSpPr>
            <a:grpSpLocks/>
          </p:cNvGrpSpPr>
          <p:nvPr/>
        </p:nvGrpSpPr>
        <p:grpSpPr bwMode="auto">
          <a:xfrm>
            <a:off x="4811678" y="4468741"/>
            <a:ext cx="2072257" cy="2258886"/>
            <a:chOff x="1658164" y="4286256"/>
            <a:chExt cx="2072425" cy="2259184"/>
          </a:xfrm>
        </p:grpSpPr>
        <p:pic>
          <p:nvPicPr>
            <p:cNvPr id="60" name="Picture 9">
              <a:extLst>
                <a:ext uri="{FF2B5EF4-FFF2-40B4-BE49-F238E27FC236}">
                  <a16:creationId xmlns:a16="http://schemas.microsoft.com/office/drawing/2014/main" id="{3C470ED3-C1C9-E139-A179-8E4750170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164" y="4643445"/>
              <a:ext cx="2072425" cy="139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876A43B8-9AE7-4983-3574-6B8F6CC68C38}"/>
                </a:ext>
              </a:extLst>
            </p:cNvPr>
            <p:cNvSpPr txBox="1"/>
            <p:nvPr/>
          </p:nvSpPr>
          <p:spPr>
            <a:xfrm>
              <a:off x="1760392" y="6022151"/>
              <a:ext cx="1867969" cy="5232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/>
                <a:t>S. A. </a:t>
              </a:r>
              <a:r>
                <a:rPr lang="fr-FR" sz="1400" dirty="0" err="1"/>
                <a:t>Zotov</a:t>
              </a:r>
              <a:r>
                <a:rPr lang="fr-FR" sz="1400" dirty="0"/>
                <a:t>,</a:t>
              </a:r>
            </a:p>
            <a:p>
              <a:pPr algn="ctr">
                <a:defRPr/>
              </a:pPr>
              <a:r>
                <a:rPr lang="fr-FR" sz="1400" dirty="0"/>
                <a:t>IEEE </a:t>
              </a:r>
              <a:r>
                <a:rPr lang="fr-FR" sz="1400" dirty="0" err="1"/>
                <a:t>Sensors</a:t>
              </a:r>
              <a:r>
                <a:rPr lang="fr-FR" sz="1400" dirty="0"/>
                <a:t> (2015)</a:t>
              </a:r>
            </a:p>
          </p:txBody>
        </p:sp>
        <p:sp>
          <p:nvSpPr>
            <p:cNvPr id="62" name="ZoneTexte 35">
              <a:extLst>
                <a:ext uri="{FF2B5EF4-FFF2-40B4-BE49-F238E27FC236}">
                  <a16:creationId xmlns:a16="http://schemas.microsoft.com/office/drawing/2014/main" id="{3E1D71E5-C0A2-3241-1317-6BEFE5B3BD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1903" y="4286256"/>
              <a:ext cx="1787812" cy="36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dirty="0" err="1"/>
                <a:t>Accelerometers</a:t>
              </a:r>
              <a:endParaRPr lang="fr-FR" altLang="fr-FR" dirty="0"/>
            </a:p>
          </p:txBody>
        </p:sp>
      </p:grpSp>
      <p:grpSp>
        <p:nvGrpSpPr>
          <p:cNvPr id="63" name="Groupe 3">
            <a:extLst>
              <a:ext uri="{FF2B5EF4-FFF2-40B4-BE49-F238E27FC236}">
                <a16:creationId xmlns:a16="http://schemas.microsoft.com/office/drawing/2014/main" id="{18DFF7FC-ED33-8DE9-F26E-96BCB8EE0027}"/>
              </a:ext>
            </a:extLst>
          </p:cNvPr>
          <p:cNvGrpSpPr>
            <a:grpSpLocks/>
          </p:cNvGrpSpPr>
          <p:nvPr/>
        </p:nvGrpSpPr>
        <p:grpSpPr bwMode="auto">
          <a:xfrm>
            <a:off x="1081196" y="4021256"/>
            <a:ext cx="2095447" cy="2641347"/>
            <a:chOff x="2507369" y="2397523"/>
            <a:chExt cx="1571543" cy="1981485"/>
          </a:xfrm>
        </p:grpSpPr>
        <p:sp>
          <p:nvSpPr>
            <p:cNvPr id="64" name="ZoneTexte 16">
              <a:extLst>
                <a:ext uri="{FF2B5EF4-FFF2-40B4-BE49-F238E27FC236}">
                  <a16:creationId xmlns:a16="http://schemas.microsoft.com/office/drawing/2014/main" id="{02DB840A-2590-2E87-59FF-950259AAC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7369" y="2397523"/>
              <a:ext cx="1571543" cy="277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dirty="0"/>
                <a:t>Energy </a:t>
              </a:r>
              <a:r>
                <a:rPr lang="fr-FR" altLang="fr-FR" dirty="0" err="1"/>
                <a:t>Harvesters</a:t>
              </a:r>
              <a:endParaRPr lang="fr-FR" altLang="fr-FR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979F5DB-4ACB-276A-BA0D-C2DEA2F8AABD}"/>
                </a:ext>
              </a:extLst>
            </p:cNvPr>
            <p:cNvSpPr txBox="1"/>
            <p:nvPr/>
          </p:nvSpPr>
          <p:spPr>
            <a:xfrm>
              <a:off x="2577730" y="3986499"/>
              <a:ext cx="1400828" cy="3925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/>
                <a:t>E. </a:t>
              </a:r>
              <a:r>
                <a:rPr lang="fr-FR" sz="1400" dirty="0" err="1"/>
                <a:t>Trioux</a:t>
              </a:r>
              <a:r>
                <a:rPr lang="fr-FR" sz="1400" dirty="0"/>
                <a:t>,</a:t>
              </a:r>
            </a:p>
            <a:p>
              <a:pPr algn="ctr">
                <a:defRPr/>
              </a:pPr>
              <a:r>
                <a:rPr lang="fr-FR" sz="1400" dirty="0"/>
                <a:t>IEEE </a:t>
              </a:r>
              <a:r>
                <a:rPr lang="fr-FR" sz="1400" dirty="0" err="1"/>
                <a:t>Sensors</a:t>
              </a:r>
              <a:r>
                <a:rPr lang="fr-FR" sz="1400" dirty="0"/>
                <a:t> (2014)</a:t>
              </a: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5BC22E8-1779-EE68-8337-CE7232AA3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458" y="2693002"/>
              <a:ext cx="874741" cy="133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802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262C85C-C7A9-9376-D30C-F3058363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6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8F8F31D-8F9D-A17D-F2DD-01F2D49E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Nonlinear</a:t>
            </a:r>
            <a:r>
              <a:rPr lang="fr-FR" dirty="0"/>
              <a:t> </a:t>
            </a:r>
            <a:r>
              <a:rPr lang="fr-FR" dirty="0" err="1"/>
              <a:t>mechanics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824567-CD04-0E17-9791-EC36B5BF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47" y="2985824"/>
            <a:ext cx="2298576" cy="20047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F288B4-69AE-FF3D-1091-7C7B864F2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b="17190"/>
          <a:stretch/>
        </p:blipFill>
        <p:spPr>
          <a:xfrm>
            <a:off x="8384305" y="2013923"/>
            <a:ext cx="2620128" cy="3241581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BF3946C-0165-6D30-3D46-085CF336E15F}"/>
              </a:ext>
            </a:extLst>
          </p:cNvPr>
          <p:cNvGrpSpPr>
            <a:grpSpLocks/>
          </p:cNvGrpSpPr>
          <p:nvPr/>
        </p:nvGrpSpPr>
        <p:grpSpPr bwMode="auto">
          <a:xfrm>
            <a:off x="8775051" y="3917562"/>
            <a:ext cx="872067" cy="381000"/>
            <a:chOff x="7000892" y="2143116"/>
            <a:chExt cx="871541" cy="381000"/>
          </a:xfrm>
        </p:grpSpPr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D699313-994F-F3A5-81C2-641BE9E1809D}"/>
                </a:ext>
              </a:extLst>
            </p:cNvPr>
            <p:cNvCxnSpPr/>
            <p:nvPr/>
          </p:nvCxnSpPr>
          <p:spPr>
            <a:xfrm>
              <a:off x="7000892" y="2356899"/>
              <a:ext cx="429425" cy="2117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15">
              <a:extLst>
                <a:ext uri="{FF2B5EF4-FFF2-40B4-BE49-F238E27FC236}">
                  <a16:creationId xmlns:a16="http://schemas.microsoft.com/office/drawing/2014/main" id="{E3256FB3-BA2E-1AF3-354C-6EE4BCBE0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58" y="2143116"/>
              <a:ext cx="3714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8FDEE7E-2974-6F9A-65DD-53500F9326B9}"/>
              </a:ext>
            </a:extLst>
          </p:cNvPr>
          <p:cNvGrpSpPr>
            <a:grpSpLocks/>
          </p:cNvGrpSpPr>
          <p:nvPr/>
        </p:nvGrpSpPr>
        <p:grpSpPr bwMode="auto">
          <a:xfrm>
            <a:off x="8995959" y="2582834"/>
            <a:ext cx="400050" cy="2466969"/>
            <a:chOff x="7219445" y="996939"/>
            <a:chExt cx="400574" cy="2466955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DFB2DDA-85C0-789E-C31E-BC26A166BECC}"/>
                </a:ext>
              </a:extLst>
            </p:cNvPr>
            <p:cNvCxnSpPr>
              <a:cxnSpLocks/>
            </p:cNvCxnSpPr>
            <p:nvPr/>
          </p:nvCxnSpPr>
          <p:spPr>
            <a:xfrm>
              <a:off x="7219445" y="996939"/>
              <a:ext cx="0" cy="246695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C6520A11-8A38-A260-3511-97F771E14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44" y="2976562"/>
              <a:ext cx="3333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1">
            <a:extLst>
              <a:ext uri="{FF2B5EF4-FFF2-40B4-BE49-F238E27FC236}">
                <a16:creationId xmlns:a16="http://schemas.microsoft.com/office/drawing/2014/main" id="{9EB3B788-FA50-595B-C3B2-AFA3BF8D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18" y="3678379"/>
            <a:ext cx="933449" cy="62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BCEFF777-8070-B91B-D9ED-72F10401F512}"/>
              </a:ext>
            </a:extLst>
          </p:cNvPr>
          <p:cNvGrpSpPr>
            <a:grpSpLocks/>
          </p:cNvGrpSpPr>
          <p:nvPr/>
        </p:nvGrpSpPr>
        <p:grpSpPr bwMode="auto">
          <a:xfrm>
            <a:off x="6798932" y="2383332"/>
            <a:ext cx="2190962" cy="735010"/>
            <a:chOff x="4716017" y="1372240"/>
            <a:chExt cx="1643669" cy="551438"/>
          </a:xfrm>
        </p:grpSpPr>
        <p:grpSp>
          <p:nvGrpSpPr>
            <p:cNvPr id="34" name="Groupe 94">
              <a:extLst>
                <a:ext uri="{FF2B5EF4-FFF2-40B4-BE49-F238E27FC236}">
                  <a16:creationId xmlns:a16="http://schemas.microsoft.com/office/drawing/2014/main" id="{E432E5D5-B45B-FF9B-04A8-BD2CDC05B8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6017" y="1372240"/>
              <a:ext cx="1643669" cy="551438"/>
              <a:chOff x="4421391" y="637356"/>
              <a:chExt cx="2191558" cy="735252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6D247CC1-89C5-5E63-066E-055631A67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1391" y="1363968"/>
                <a:ext cx="2191558" cy="864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24">
                <a:extLst>
                  <a:ext uri="{FF2B5EF4-FFF2-40B4-BE49-F238E27FC236}">
                    <a16:creationId xmlns:a16="http://schemas.microsoft.com/office/drawing/2014/main" id="{08CEC3A3-FE60-94C4-EAB2-3A15D3CF5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988" y="637356"/>
                <a:ext cx="238125" cy="676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8" descr="Symbol For Proportionality - Symbol For Indirectly ...">
              <a:extLst>
                <a:ext uri="{FF2B5EF4-FFF2-40B4-BE49-F238E27FC236}">
                  <a16:creationId xmlns:a16="http://schemas.microsoft.com/office/drawing/2014/main" id="{2D519CBF-88E0-DB0A-F795-3E63D013F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850" y="1545226"/>
              <a:ext cx="214314" cy="170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60FBA2C-0238-30B9-3051-647B5858BDC7}"/>
              </a:ext>
            </a:extLst>
          </p:cNvPr>
          <p:cNvGrpSpPr/>
          <p:nvPr/>
        </p:nvGrpSpPr>
        <p:grpSpPr>
          <a:xfrm>
            <a:off x="6324744" y="2265859"/>
            <a:ext cx="5369773" cy="3211813"/>
            <a:chOff x="997697" y="2327989"/>
            <a:chExt cx="5369773" cy="3211813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D93AB135-6622-31D7-0641-6FC3B51862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82732" y="2327989"/>
              <a:ext cx="0" cy="27892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FA1E61B6-FE3D-4739-13F2-368219641F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82732" y="5099762"/>
              <a:ext cx="488473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9">
              <a:extLst>
                <a:ext uri="{FF2B5EF4-FFF2-40B4-BE49-F238E27FC236}">
                  <a16:creationId xmlns:a16="http://schemas.microsoft.com/office/drawing/2014/main" id="{3D18BA7D-CC6D-F788-ADF1-6F12DBB74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184" y="5170470"/>
              <a:ext cx="18861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/>
                <a:t>Frequency (</a:t>
              </a:r>
              <a:r>
                <a:rPr lang="fr-FR" altLang="fr-FR" dirty="0" err="1"/>
                <a:t>a.u</a:t>
              </a:r>
              <a:r>
                <a:rPr lang="fr-FR" altLang="fr-FR" dirty="0"/>
                <a:t>.)</a:t>
              </a:r>
            </a:p>
          </p:txBody>
        </p:sp>
        <p:sp>
          <p:nvSpPr>
            <p:cNvPr id="42" name="ZoneTexte 10">
              <a:extLst>
                <a:ext uri="{FF2B5EF4-FFF2-40B4-BE49-F238E27FC236}">
                  <a16:creationId xmlns:a16="http://schemas.microsoft.com/office/drawing/2014/main" id="{7CAED1F4-64CE-885A-759C-E8025A28B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36175" y="3684503"/>
              <a:ext cx="18923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/>
                <a:t>Amplitude (</a:t>
              </a:r>
              <a:r>
                <a:rPr lang="fr-FR" altLang="fr-FR" dirty="0" err="1"/>
                <a:t>a.u</a:t>
              </a:r>
              <a:r>
                <a:rPr lang="fr-FR" altLang="fr-FR" dirty="0"/>
                <a:t>.)</a:t>
              </a:r>
            </a:p>
          </p:txBody>
        </p:sp>
      </p:grp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E7FF1F8-804E-EB8D-DF04-7C471544CB6A}"/>
              </a:ext>
            </a:extLst>
          </p:cNvPr>
          <p:cNvCxnSpPr>
            <a:cxnSpLocks/>
          </p:cNvCxnSpPr>
          <p:nvPr/>
        </p:nvCxnSpPr>
        <p:spPr bwMode="auto">
          <a:xfrm>
            <a:off x="9000409" y="2439688"/>
            <a:ext cx="1611485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104F405-9BA9-88C9-CCBA-38BF383A7367}"/>
              </a:ext>
            </a:extLst>
          </p:cNvPr>
          <p:cNvGrpSpPr/>
          <p:nvPr/>
        </p:nvGrpSpPr>
        <p:grpSpPr>
          <a:xfrm>
            <a:off x="9131830" y="1917430"/>
            <a:ext cx="1367939" cy="400110"/>
            <a:chOff x="3533313" y="2056629"/>
            <a:chExt cx="1367939" cy="400110"/>
          </a:xfrm>
        </p:grpSpPr>
        <p:sp>
          <p:nvSpPr>
            <p:cNvPr id="45" name="ZoneTexte 23">
              <a:extLst>
                <a:ext uri="{FF2B5EF4-FFF2-40B4-BE49-F238E27FC236}">
                  <a16:creationId xmlns:a16="http://schemas.microsoft.com/office/drawing/2014/main" id="{9010B67F-BBAE-0F94-4B4F-00D5928FC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3313" y="2056629"/>
              <a:ext cx="13679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2000" dirty="0">
                  <a:solidFill>
                    <a:srgbClr val="000000"/>
                  </a:solidFill>
                </a:rPr>
                <a:t>     </a:t>
              </a:r>
              <a:r>
                <a:rPr lang="fr-FR" altLang="fr-FR" sz="2000" dirty="0">
                  <a:solidFill>
                    <a:schemeClr val="accent2">
                      <a:lumMod val="75000"/>
                    </a:schemeClr>
                  </a:solidFill>
                  <a:sym typeface="Symbol" pitchFamily="2" charset="2"/>
                </a:rPr>
                <a:t></a:t>
              </a:r>
              <a:r>
                <a:rPr lang="fr-FR" altLang="fr-FR" sz="2000" dirty="0">
                  <a:solidFill>
                    <a:srgbClr val="000000"/>
                  </a:solidFill>
                  <a:sym typeface="Symbol" pitchFamily="2" charset="2"/>
                </a:rPr>
                <a:t> </a:t>
              </a:r>
              <a:r>
                <a:rPr lang="fr-FR" altLang="fr-FR" sz="2000" dirty="0" err="1">
                  <a:solidFill>
                    <a:srgbClr val="000000"/>
                  </a:solidFill>
                  <a:sym typeface="Symbol" pitchFamily="2" charset="2"/>
                </a:rPr>
                <a:t>Amp</a:t>
              </a:r>
              <a:r>
                <a:rPr lang="fr-FR" altLang="fr-FR" sz="2000" dirty="0">
                  <a:solidFill>
                    <a:srgbClr val="000000"/>
                  </a:solidFill>
                  <a:sym typeface="Symbol" pitchFamily="2" charset="2"/>
                </a:rPr>
                <a:t>²</a:t>
              </a:r>
              <a:endParaRPr lang="fr-FR" altLang="fr-FR" sz="2000" dirty="0">
                <a:solidFill>
                  <a:srgbClr val="000000"/>
                </a:solidFill>
              </a:endParaRPr>
            </a:p>
          </p:txBody>
        </p:sp>
        <p:pic>
          <p:nvPicPr>
            <p:cNvPr id="46" name="Picture 8" descr="Symbol For Proportionality - Symbol For Indirectly ...">
              <a:extLst>
                <a:ext uri="{FF2B5EF4-FFF2-40B4-BE49-F238E27FC236}">
                  <a16:creationId xmlns:a16="http://schemas.microsoft.com/office/drawing/2014/main" id="{B48736EF-8704-3631-A03A-3BE482FC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225" y="2184396"/>
              <a:ext cx="214270" cy="17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7A1853E-1AF6-62BE-CBAD-721FC1AD2A9E}"/>
                  </a:ext>
                </a:extLst>
              </p:cNvPr>
              <p:cNvSpPr/>
              <p:nvPr/>
            </p:nvSpPr>
            <p:spPr>
              <a:xfrm>
                <a:off x="4065066" y="718326"/>
                <a:ext cx="410522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fr-FR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fr-FR" sz="2400" i="0"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sz="2400" i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fr-F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fr-FR" sz="2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sz="240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2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7A1853E-1AF6-62BE-CBAD-721FC1AD2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66" y="718326"/>
                <a:ext cx="4105226" cy="783804"/>
              </a:xfrm>
              <a:prstGeom prst="rect">
                <a:avLst/>
              </a:prstGeom>
              <a:blipFill>
                <a:blip r:embed="rId10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107B8D87-6FB7-7966-CFE5-3380548DEA3B}"/>
              </a:ext>
            </a:extLst>
          </p:cNvPr>
          <p:cNvSpPr/>
          <p:nvPr/>
        </p:nvSpPr>
        <p:spPr>
          <a:xfrm>
            <a:off x="6459182" y="931759"/>
            <a:ext cx="940857" cy="44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cs typeface="Arial" pitchFamily="34" charset="0"/>
            </a:endParaRP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2DC10A63-CB7B-6AE9-853F-9B3F490BFE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85"/>
          <a:stretch/>
        </p:blipFill>
        <p:spPr>
          <a:xfrm>
            <a:off x="410054" y="2570796"/>
            <a:ext cx="2010127" cy="53890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38196E9-525C-5156-1F89-4E61E85B2072}"/>
              </a:ext>
            </a:extLst>
          </p:cNvPr>
          <p:cNvGrpSpPr/>
          <p:nvPr/>
        </p:nvGrpSpPr>
        <p:grpSpPr>
          <a:xfrm>
            <a:off x="2420181" y="2560836"/>
            <a:ext cx="3444176" cy="510394"/>
            <a:chOff x="2420181" y="2560836"/>
            <a:chExt cx="3444176" cy="510394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B1EDCED-024F-1F94-DFF8-04EB52736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76" b="75884"/>
            <a:stretch/>
          </p:blipFill>
          <p:spPr>
            <a:xfrm>
              <a:off x="3854230" y="2590414"/>
              <a:ext cx="2010127" cy="480816"/>
            </a:xfrm>
            <a:prstGeom prst="rect">
              <a:avLst/>
            </a:prstGeom>
          </p:spPr>
        </p:pic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E3E58DFA-CC4B-4A78-31F7-B4178C70BD61}"/>
                </a:ext>
              </a:extLst>
            </p:cNvPr>
            <p:cNvCxnSpPr>
              <a:cxnSpLocks/>
              <a:stCxn id="67" idx="3"/>
              <a:endCxn id="68" idx="1"/>
            </p:cNvCxnSpPr>
            <p:nvPr/>
          </p:nvCxnSpPr>
          <p:spPr>
            <a:xfrm flipV="1">
              <a:off x="2420181" y="2830822"/>
              <a:ext cx="1434049" cy="9429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2BC6CA5-4C20-9A9D-C6F3-079F91CDC56F}"/>
                </a:ext>
              </a:extLst>
            </p:cNvPr>
            <p:cNvSpPr/>
            <p:nvPr/>
          </p:nvSpPr>
          <p:spPr>
            <a:xfrm>
              <a:off x="2750118" y="2560836"/>
              <a:ext cx="750567" cy="487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F</a:t>
              </a:r>
              <a:r>
                <a:rPr lang="fr-FR" baseline="-25000" dirty="0">
                  <a:solidFill>
                    <a:schemeClr val="tx1"/>
                  </a:solidFill>
                </a:rPr>
                <a:t>AC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pic>
        <p:nvPicPr>
          <p:cNvPr id="75" name="Image 74">
            <a:extLst>
              <a:ext uri="{FF2B5EF4-FFF2-40B4-BE49-F238E27FC236}">
                <a16:creationId xmlns:a16="http://schemas.microsoft.com/office/drawing/2014/main" id="{669578CA-66C9-DDD0-3093-94A5C4A1C5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" b="91182"/>
          <a:stretch/>
        </p:blipFill>
        <p:spPr>
          <a:xfrm>
            <a:off x="3887613" y="3983954"/>
            <a:ext cx="2010126" cy="480817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83474CBC-E816-03DC-5C72-DE1351B8F60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75884"/>
          <a:stretch/>
        </p:blipFill>
        <p:spPr>
          <a:xfrm>
            <a:off x="3887613" y="4341184"/>
            <a:ext cx="2010126" cy="480816"/>
          </a:xfrm>
          <a:prstGeom prst="rect">
            <a:avLst/>
          </a:prstGeom>
        </p:spPr>
      </p:pic>
      <p:grpSp>
        <p:nvGrpSpPr>
          <p:cNvPr id="83" name="Groupe 82">
            <a:extLst>
              <a:ext uri="{FF2B5EF4-FFF2-40B4-BE49-F238E27FC236}">
                <a16:creationId xmlns:a16="http://schemas.microsoft.com/office/drawing/2014/main" id="{233DAA8C-97DE-5583-80AF-2D08CF87F731}"/>
              </a:ext>
            </a:extLst>
          </p:cNvPr>
          <p:cNvGrpSpPr/>
          <p:nvPr/>
        </p:nvGrpSpPr>
        <p:grpSpPr>
          <a:xfrm>
            <a:off x="2600530" y="3944372"/>
            <a:ext cx="1287083" cy="487132"/>
            <a:chOff x="8286475" y="3356293"/>
            <a:chExt cx="1287083" cy="487132"/>
          </a:xfrm>
        </p:grpSpPr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2586E72C-10AC-AD75-DE21-C180FDFDBCF5}"/>
                </a:ext>
              </a:extLst>
            </p:cNvPr>
            <p:cNvCxnSpPr>
              <a:cxnSpLocks/>
            </p:cNvCxnSpPr>
            <p:nvPr/>
          </p:nvCxnSpPr>
          <p:spPr>
            <a:xfrm>
              <a:off x="8286475" y="3636284"/>
              <a:ext cx="1287083" cy="0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9AA68B3-0B09-4385-16EB-1283CEA1FA8C}"/>
                </a:ext>
              </a:extLst>
            </p:cNvPr>
            <p:cNvSpPr/>
            <p:nvPr/>
          </p:nvSpPr>
          <p:spPr>
            <a:xfrm>
              <a:off x="8468281" y="3356293"/>
              <a:ext cx="846577" cy="487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F</a:t>
              </a:r>
              <a:r>
                <a:rPr lang="fr-FR" baseline="-25000" dirty="0">
                  <a:solidFill>
                    <a:schemeClr val="tx1"/>
                  </a:solidFill>
                </a:rPr>
                <a:t>AC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9" name="Flèche vers la droite 78">
              <a:extLst>
                <a:ext uri="{FF2B5EF4-FFF2-40B4-BE49-F238E27FC236}">
                  <a16:creationId xmlns:a16="http://schemas.microsoft.com/office/drawing/2014/main" id="{3ABED97D-5FD5-8010-290C-54DD75DCF047}"/>
                </a:ext>
              </a:extLst>
            </p:cNvPr>
            <p:cNvSpPr/>
            <p:nvPr/>
          </p:nvSpPr>
          <p:spPr>
            <a:xfrm rot="17100000">
              <a:off x="8875789" y="3492476"/>
              <a:ext cx="411755" cy="237016"/>
            </a:xfrm>
            <a:prstGeom prst="rightArrow">
              <a:avLst/>
            </a:prstGeom>
            <a:gradFill>
              <a:gsLst>
                <a:gs pos="0">
                  <a:srgbClr val="438086">
                    <a:lumMod val="60000"/>
                    <a:lumOff val="40000"/>
                  </a:srgbClr>
                </a:gs>
                <a:gs pos="100000">
                  <a:srgbClr val="C00000"/>
                </a:gs>
              </a:gsLst>
              <a:lin ang="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ZoneTexte 43">
            <a:extLst>
              <a:ext uri="{FF2B5EF4-FFF2-40B4-BE49-F238E27FC236}">
                <a16:creationId xmlns:a16="http://schemas.microsoft.com/office/drawing/2014/main" id="{36010747-48CA-A3F0-E70B-012835AD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30" y="6014619"/>
            <a:ext cx="7034298" cy="4205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133" dirty="0" err="1">
                <a:solidFill>
                  <a:schemeClr val="bg1"/>
                </a:solidFill>
              </a:rPr>
              <a:t>Dynamical</a:t>
            </a: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dirty="0" err="1">
                <a:solidFill>
                  <a:schemeClr val="bg1"/>
                </a:solidFill>
              </a:rPr>
              <a:t>bistability</a:t>
            </a:r>
            <a:r>
              <a:rPr lang="fr-FR" altLang="fr-FR" sz="2133" dirty="0">
                <a:solidFill>
                  <a:schemeClr val="bg1"/>
                </a:solidFill>
              </a:rPr>
              <a:t> </a:t>
            </a:r>
            <a:r>
              <a:rPr lang="fr-FR" altLang="fr-FR" sz="2133" dirty="0" err="1">
                <a:solidFill>
                  <a:schemeClr val="bg1"/>
                </a:solidFill>
              </a:rPr>
              <a:t>available</a:t>
            </a:r>
            <a:r>
              <a:rPr lang="fr-FR" altLang="fr-FR" sz="2133" dirty="0">
                <a:solidFill>
                  <a:schemeClr val="bg1"/>
                </a:solidFill>
              </a:rPr>
              <a:t> in </a:t>
            </a:r>
            <a:r>
              <a:rPr lang="fr-FR" altLang="fr-FR" sz="2133" dirty="0" err="1">
                <a:solidFill>
                  <a:schemeClr val="bg1"/>
                </a:solidFill>
              </a:rPr>
              <a:t>most</a:t>
            </a:r>
            <a:r>
              <a:rPr lang="fr-FR" altLang="fr-FR" sz="2133" dirty="0">
                <a:solidFill>
                  <a:schemeClr val="bg1"/>
                </a:solidFill>
              </a:rPr>
              <a:t> MEMS </a:t>
            </a:r>
            <a:r>
              <a:rPr lang="fr-FR" altLang="fr-FR" sz="2133" dirty="0" err="1">
                <a:solidFill>
                  <a:schemeClr val="bg1"/>
                </a:solidFill>
              </a:rPr>
              <a:t>resonators</a:t>
            </a:r>
            <a:endParaRPr lang="fr-FR" altLang="fr-FR" sz="2133" dirty="0">
              <a:solidFill>
                <a:schemeClr val="bg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00704CD-5104-F827-1FBD-2758C87605CE}"/>
              </a:ext>
            </a:extLst>
          </p:cNvPr>
          <p:cNvCxnSpPr>
            <a:cxnSpLocks/>
          </p:cNvCxnSpPr>
          <p:nvPr/>
        </p:nvCxnSpPr>
        <p:spPr>
          <a:xfrm>
            <a:off x="2600530" y="2827183"/>
            <a:ext cx="0" cy="1410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85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2.08333E-6 -0.04259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7C3BE789-F811-1B59-EAFE-7EE9746B2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-273" r="38606" b="67712"/>
          <a:stretch/>
        </p:blipFill>
        <p:spPr>
          <a:xfrm>
            <a:off x="686071" y="1801927"/>
            <a:ext cx="2286454" cy="1954812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031A5309-0BC5-42A7-8841-04C5D37394B3}"/>
              </a:ext>
            </a:extLst>
          </p:cNvPr>
          <p:cNvSpPr txBox="1"/>
          <p:nvPr/>
        </p:nvSpPr>
        <p:spPr>
          <a:xfrm>
            <a:off x="1667907" y="3169518"/>
            <a:ext cx="529312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67" dirty="0">
                <a:solidFill>
                  <a:schemeClr val="accent4"/>
                </a:solidFill>
              </a:rPr>
              <a:t>FM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F8158C2-79D6-898A-FF7F-F5B735905ECC}"/>
              </a:ext>
            </a:extLst>
          </p:cNvPr>
          <p:cNvSpPr txBox="1"/>
          <p:nvPr/>
        </p:nvSpPr>
        <p:spPr>
          <a:xfrm>
            <a:off x="1667938" y="3184508"/>
            <a:ext cx="543739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67" dirty="0">
                <a:solidFill>
                  <a:schemeClr val="accent1"/>
                </a:solidFill>
              </a:rPr>
              <a:t>AM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EB3EDCA-DA6E-7224-903F-01451A11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chemeClr val="bg1"/>
                </a:solidFill>
              </a:rPr>
              <a:t>Modulation in a </a:t>
            </a:r>
            <a:r>
              <a:rPr lang="fr-FR" altLang="fr-FR" sz="3200" dirty="0" err="1">
                <a:solidFill>
                  <a:schemeClr val="bg1"/>
                </a:solidFill>
              </a:rPr>
              <a:t>nonlinear</a:t>
            </a:r>
            <a:r>
              <a:rPr lang="fr-FR" altLang="fr-FR" sz="3200" dirty="0">
                <a:solidFill>
                  <a:schemeClr val="bg1"/>
                </a:solidFill>
              </a:rPr>
              <a:t> membrane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6687AD3-CC1D-8C38-29E6-09FC30D5B5FA}"/>
              </a:ext>
            </a:extLst>
          </p:cNvPr>
          <p:cNvGrpSpPr/>
          <p:nvPr/>
        </p:nvGrpSpPr>
        <p:grpSpPr>
          <a:xfrm>
            <a:off x="9072331" y="4942196"/>
            <a:ext cx="1271175" cy="877787"/>
            <a:chOff x="6732239" y="4217666"/>
            <a:chExt cx="953381" cy="6583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2C8B69C-354D-0E69-8107-3E1722AF6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1" t="80547" r="1831" b="3479"/>
            <a:stretch/>
          </p:blipFill>
          <p:spPr>
            <a:xfrm>
              <a:off x="6804247" y="4227933"/>
              <a:ext cx="881373" cy="64807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69D64A-C0A5-FC3D-B3EC-D06943ACDEAF}"/>
                </a:ext>
              </a:extLst>
            </p:cNvPr>
            <p:cNvSpPr/>
            <p:nvPr/>
          </p:nvSpPr>
          <p:spPr>
            <a:xfrm>
              <a:off x="7092280" y="4217666"/>
              <a:ext cx="360000" cy="2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984064-EBAD-312F-C0A5-205EE5C4D271}"/>
                </a:ext>
              </a:extLst>
            </p:cNvPr>
            <p:cNvSpPr/>
            <p:nvPr/>
          </p:nvSpPr>
          <p:spPr>
            <a:xfrm>
              <a:off x="6732239" y="4227934"/>
              <a:ext cx="12625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D01E4A1-E8C4-52E5-D40F-DFBE80B3B041}"/>
              </a:ext>
            </a:extLst>
          </p:cNvPr>
          <p:cNvGrpSpPr/>
          <p:nvPr/>
        </p:nvGrpSpPr>
        <p:grpSpPr>
          <a:xfrm>
            <a:off x="9143279" y="4893681"/>
            <a:ext cx="1152128" cy="884832"/>
            <a:chOff x="5436096" y="4159117"/>
            <a:chExt cx="864096" cy="66362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E7C1E2-DBEE-4AFD-4278-41A52BEFA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7" t="80547" r="23455" b="3479"/>
            <a:stretch/>
          </p:blipFill>
          <p:spPr>
            <a:xfrm>
              <a:off x="5436096" y="4174668"/>
              <a:ext cx="864096" cy="6480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2D5813-C34B-8EFF-6F47-05775F3348F8}"/>
                </a:ext>
              </a:extLst>
            </p:cNvPr>
            <p:cNvSpPr/>
            <p:nvPr/>
          </p:nvSpPr>
          <p:spPr>
            <a:xfrm>
              <a:off x="5818624" y="4159117"/>
              <a:ext cx="360000" cy="2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4A58A41-5BDD-BAD9-FB07-541CBED69B65}"/>
              </a:ext>
            </a:extLst>
          </p:cNvPr>
          <p:cNvGrpSpPr/>
          <p:nvPr/>
        </p:nvGrpSpPr>
        <p:grpSpPr>
          <a:xfrm>
            <a:off x="9758583" y="4942196"/>
            <a:ext cx="1271175" cy="877787"/>
            <a:chOff x="6732239" y="4217666"/>
            <a:chExt cx="953381" cy="6583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3A4F9B8-44C6-29B7-3E72-D630F662C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1" t="80547" r="1831" b="3479"/>
            <a:stretch/>
          </p:blipFill>
          <p:spPr>
            <a:xfrm>
              <a:off x="6804247" y="4227933"/>
              <a:ext cx="881373" cy="64807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FD62DF-74B7-D970-07FC-6B5B13DC392E}"/>
                </a:ext>
              </a:extLst>
            </p:cNvPr>
            <p:cNvSpPr/>
            <p:nvPr/>
          </p:nvSpPr>
          <p:spPr>
            <a:xfrm>
              <a:off x="7092280" y="4217666"/>
              <a:ext cx="360000" cy="2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F78A1B-0805-A6AC-9BD2-7A220FD80CB5}"/>
                </a:ext>
              </a:extLst>
            </p:cNvPr>
            <p:cNvSpPr/>
            <p:nvPr/>
          </p:nvSpPr>
          <p:spPr>
            <a:xfrm>
              <a:off x="6732239" y="4227934"/>
              <a:ext cx="12625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A2590A5-A6E6-3105-7074-C1AA2DC4E327}"/>
              </a:ext>
            </a:extLst>
          </p:cNvPr>
          <p:cNvGrpSpPr/>
          <p:nvPr/>
        </p:nvGrpSpPr>
        <p:grpSpPr>
          <a:xfrm>
            <a:off x="8237204" y="4924008"/>
            <a:ext cx="1152128" cy="884832"/>
            <a:chOff x="5436096" y="4159117"/>
            <a:chExt cx="864096" cy="66362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31FEA09-BF55-FB4E-7FC4-1799BE6BF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7" t="80547" r="23455" b="3479"/>
            <a:stretch/>
          </p:blipFill>
          <p:spPr>
            <a:xfrm>
              <a:off x="5436096" y="4174668"/>
              <a:ext cx="864096" cy="64807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881D79-796E-BD9E-8E66-0AC49463ACB7}"/>
                </a:ext>
              </a:extLst>
            </p:cNvPr>
            <p:cNvSpPr/>
            <p:nvPr/>
          </p:nvSpPr>
          <p:spPr>
            <a:xfrm>
              <a:off x="5818624" y="4159117"/>
              <a:ext cx="360000" cy="2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D88D9CE-0EF5-B719-55F4-AD46C18597F4}"/>
              </a:ext>
            </a:extLst>
          </p:cNvPr>
          <p:cNvGrpSpPr/>
          <p:nvPr/>
        </p:nvGrpSpPr>
        <p:grpSpPr>
          <a:xfrm>
            <a:off x="9196676" y="4923739"/>
            <a:ext cx="1146829" cy="875509"/>
            <a:chOff x="4414428" y="3993934"/>
            <a:chExt cx="860122" cy="65663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BE94FE6-605A-CC96-9051-535076DA6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2" t="80547" r="49531" b="3479"/>
            <a:stretch/>
          </p:blipFill>
          <p:spPr>
            <a:xfrm>
              <a:off x="4414428" y="4002493"/>
              <a:ext cx="860122" cy="64807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6A293-4CAE-5967-8F2A-F6502618E921}"/>
                </a:ext>
              </a:extLst>
            </p:cNvPr>
            <p:cNvSpPr/>
            <p:nvPr/>
          </p:nvSpPr>
          <p:spPr>
            <a:xfrm>
              <a:off x="4643211" y="3993934"/>
              <a:ext cx="360000" cy="2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5DF0CAC-C08D-229F-FC7C-6B0EF0B81A6B}"/>
              </a:ext>
            </a:extLst>
          </p:cNvPr>
          <p:cNvGrpSpPr/>
          <p:nvPr/>
        </p:nvGrpSpPr>
        <p:grpSpPr>
          <a:xfrm>
            <a:off x="5389547" y="1521175"/>
            <a:ext cx="6467092" cy="3072341"/>
            <a:chOff x="2751475" y="1574508"/>
            <a:chExt cx="4850319" cy="230425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0F7500FE-908F-F4F8-3740-FE2FA5CA6125}"/>
                </a:ext>
              </a:extLst>
            </p:cNvPr>
            <p:cNvGrpSpPr/>
            <p:nvPr/>
          </p:nvGrpSpPr>
          <p:grpSpPr>
            <a:xfrm>
              <a:off x="2751475" y="1574508"/>
              <a:ext cx="4850319" cy="2304256"/>
              <a:chOff x="4427984" y="1563638"/>
              <a:chExt cx="3789312" cy="1800200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546891BC-FB69-48DD-7DFB-0CE5E915A629}"/>
                  </a:ext>
                </a:extLst>
              </p:cNvPr>
              <p:cNvGrpSpPr/>
              <p:nvPr/>
            </p:nvGrpSpPr>
            <p:grpSpPr>
              <a:xfrm>
                <a:off x="4427984" y="1635646"/>
                <a:ext cx="3789312" cy="1728192"/>
                <a:chOff x="4427984" y="1635646"/>
                <a:chExt cx="3789312" cy="1728192"/>
              </a:xfrm>
            </p:grpSpPr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82CFF61B-7B57-4459-A83F-3B2A5888F6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61" t="31290" b="26115"/>
                <a:stretch/>
              </p:blipFill>
              <p:spPr>
                <a:xfrm>
                  <a:off x="4427984" y="1635646"/>
                  <a:ext cx="3789312" cy="1728192"/>
                </a:xfrm>
                <a:prstGeom prst="rect">
                  <a:avLst/>
                </a:prstGeom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48A710B-3B89-1165-32A2-6C6A1E295BEF}"/>
                    </a:ext>
                  </a:extLst>
                </p:cNvPr>
                <p:cNvSpPr/>
                <p:nvPr/>
              </p:nvSpPr>
              <p:spPr>
                <a:xfrm>
                  <a:off x="6379201" y="2282400"/>
                  <a:ext cx="1004400" cy="37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1981E26-998E-7951-B509-BAD4910E468D}"/>
                  </a:ext>
                </a:extLst>
              </p:cNvPr>
              <p:cNvSpPr/>
              <p:nvPr/>
            </p:nvSpPr>
            <p:spPr>
              <a:xfrm>
                <a:off x="6660232" y="1563638"/>
                <a:ext cx="1007999" cy="1323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D4456641-6FD3-ECBF-1AA9-0286F1DA0E41}"/>
                </a:ext>
              </a:extLst>
            </p:cNvPr>
            <p:cNvSpPr/>
            <p:nvPr/>
          </p:nvSpPr>
          <p:spPr>
            <a:xfrm>
              <a:off x="3334482" y="1873411"/>
              <a:ext cx="4239681" cy="1609936"/>
            </a:xfrm>
            <a:custGeom>
              <a:avLst/>
              <a:gdLst>
                <a:gd name="connsiteX0" fmla="*/ 0 w 4053179"/>
                <a:gd name="connsiteY0" fmla="*/ 0 h 1477135"/>
                <a:gd name="connsiteX1" fmla="*/ 4053179 w 4053179"/>
                <a:gd name="connsiteY1" fmla="*/ 0 h 1477135"/>
                <a:gd name="connsiteX2" fmla="*/ 4053179 w 4053179"/>
                <a:gd name="connsiteY2" fmla="*/ 1477135 h 1477135"/>
                <a:gd name="connsiteX3" fmla="*/ 0 w 4053179"/>
                <a:gd name="connsiteY3" fmla="*/ 1477135 h 1477135"/>
                <a:gd name="connsiteX4" fmla="*/ 0 w 4053179"/>
                <a:gd name="connsiteY4" fmla="*/ 0 h 1477135"/>
                <a:gd name="connsiteX0" fmla="*/ 0 w 4218113"/>
                <a:gd name="connsiteY0" fmla="*/ 0 h 1605770"/>
                <a:gd name="connsiteX1" fmla="*/ 4053179 w 4218113"/>
                <a:gd name="connsiteY1" fmla="*/ 0 h 1605770"/>
                <a:gd name="connsiteX2" fmla="*/ 4053179 w 4218113"/>
                <a:gd name="connsiteY2" fmla="*/ 1477135 h 1605770"/>
                <a:gd name="connsiteX3" fmla="*/ 4212664 w 4218113"/>
                <a:gd name="connsiteY3" fmla="*/ 1605770 h 1605770"/>
                <a:gd name="connsiteX4" fmla="*/ 0 w 4218113"/>
                <a:gd name="connsiteY4" fmla="*/ 1477135 h 1605770"/>
                <a:gd name="connsiteX5" fmla="*/ 0 w 4218113"/>
                <a:gd name="connsiteY5" fmla="*/ 0 h 1605770"/>
                <a:gd name="connsiteX0" fmla="*/ 0 w 4218113"/>
                <a:gd name="connsiteY0" fmla="*/ 0 h 1605770"/>
                <a:gd name="connsiteX1" fmla="*/ 4053179 w 4218113"/>
                <a:gd name="connsiteY1" fmla="*/ 0 h 1605770"/>
                <a:gd name="connsiteX2" fmla="*/ 4053179 w 4218113"/>
                <a:gd name="connsiteY2" fmla="*/ 1477135 h 1605770"/>
                <a:gd name="connsiteX3" fmla="*/ 4212664 w 4218113"/>
                <a:gd name="connsiteY3" fmla="*/ 1605770 h 1605770"/>
                <a:gd name="connsiteX4" fmla="*/ 1326728 w 4218113"/>
                <a:gd name="connsiteY4" fmla="*/ 1418429 h 1605770"/>
                <a:gd name="connsiteX5" fmla="*/ 0 w 4218113"/>
                <a:gd name="connsiteY5" fmla="*/ 1477135 h 1605770"/>
                <a:gd name="connsiteX6" fmla="*/ 0 w 4218113"/>
                <a:gd name="connsiteY6" fmla="*/ 0 h 1605770"/>
                <a:gd name="connsiteX0" fmla="*/ 13381 w 4231494"/>
                <a:gd name="connsiteY0" fmla="*/ 0 h 1605770"/>
                <a:gd name="connsiteX1" fmla="*/ 4066560 w 4231494"/>
                <a:gd name="connsiteY1" fmla="*/ 0 h 1605770"/>
                <a:gd name="connsiteX2" fmla="*/ 4066560 w 4231494"/>
                <a:gd name="connsiteY2" fmla="*/ 1477135 h 1605770"/>
                <a:gd name="connsiteX3" fmla="*/ 4226045 w 4231494"/>
                <a:gd name="connsiteY3" fmla="*/ 1605770 h 1605770"/>
                <a:gd name="connsiteX4" fmla="*/ 1340109 w 4231494"/>
                <a:gd name="connsiteY4" fmla="*/ 1418429 h 1605770"/>
                <a:gd name="connsiteX5" fmla="*/ 0 w 4231494"/>
                <a:gd name="connsiteY5" fmla="*/ 1481596 h 1605770"/>
                <a:gd name="connsiteX6" fmla="*/ 13381 w 4231494"/>
                <a:gd name="connsiteY6" fmla="*/ 0 h 1605770"/>
                <a:gd name="connsiteX0" fmla="*/ 13381 w 4231494"/>
                <a:gd name="connsiteY0" fmla="*/ 0 h 1609936"/>
                <a:gd name="connsiteX1" fmla="*/ 4066560 w 4231494"/>
                <a:gd name="connsiteY1" fmla="*/ 0 h 1609936"/>
                <a:gd name="connsiteX2" fmla="*/ 4066560 w 4231494"/>
                <a:gd name="connsiteY2" fmla="*/ 1477135 h 1609936"/>
                <a:gd name="connsiteX3" fmla="*/ 4226045 w 4231494"/>
                <a:gd name="connsiteY3" fmla="*/ 1605770 h 1609936"/>
                <a:gd name="connsiteX4" fmla="*/ 3164449 w 4231494"/>
                <a:gd name="connsiteY4" fmla="*/ 1574546 h 1609936"/>
                <a:gd name="connsiteX5" fmla="*/ 1340109 w 4231494"/>
                <a:gd name="connsiteY5" fmla="*/ 1418429 h 1609936"/>
                <a:gd name="connsiteX6" fmla="*/ 0 w 4231494"/>
                <a:gd name="connsiteY6" fmla="*/ 1481596 h 1609936"/>
                <a:gd name="connsiteX7" fmla="*/ 13381 w 4231494"/>
                <a:gd name="connsiteY7" fmla="*/ 0 h 1609936"/>
                <a:gd name="connsiteX0" fmla="*/ 13381 w 4239681"/>
                <a:gd name="connsiteY0" fmla="*/ 0 h 1609936"/>
                <a:gd name="connsiteX1" fmla="*/ 4066560 w 4239681"/>
                <a:gd name="connsiteY1" fmla="*/ 0 h 1609936"/>
                <a:gd name="connsiteX2" fmla="*/ 4231451 w 4239681"/>
                <a:gd name="connsiteY2" fmla="*/ 1462145 h 1609936"/>
                <a:gd name="connsiteX3" fmla="*/ 4226045 w 4239681"/>
                <a:gd name="connsiteY3" fmla="*/ 1605770 h 1609936"/>
                <a:gd name="connsiteX4" fmla="*/ 3164449 w 4239681"/>
                <a:gd name="connsiteY4" fmla="*/ 1574546 h 1609936"/>
                <a:gd name="connsiteX5" fmla="*/ 1340109 w 4239681"/>
                <a:gd name="connsiteY5" fmla="*/ 1418429 h 1609936"/>
                <a:gd name="connsiteX6" fmla="*/ 0 w 4239681"/>
                <a:gd name="connsiteY6" fmla="*/ 1481596 h 1609936"/>
                <a:gd name="connsiteX7" fmla="*/ 13381 w 4239681"/>
                <a:gd name="connsiteY7" fmla="*/ 0 h 160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9681" h="1609936">
                  <a:moveTo>
                    <a:pt x="13381" y="0"/>
                  </a:moveTo>
                  <a:lnTo>
                    <a:pt x="4066560" y="0"/>
                  </a:lnTo>
                  <a:lnTo>
                    <a:pt x="4231451" y="1462145"/>
                  </a:lnTo>
                  <a:cubicBezTo>
                    <a:pt x="4186482" y="1461905"/>
                    <a:pt x="4271014" y="1606010"/>
                    <a:pt x="4226045" y="1605770"/>
                  </a:cubicBezTo>
                  <a:cubicBezTo>
                    <a:pt x="4077180" y="1616801"/>
                    <a:pt x="3645438" y="1605770"/>
                    <a:pt x="3164449" y="1574546"/>
                  </a:cubicBezTo>
                  <a:cubicBezTo>
                    <a:pt x="2683460" y="1543322"/>
                    <a:pt x="1869004" y="1428717"/>
                    <a:pt x="1340109" y="1418429"/>
                  </a:cubicBezTo>
                  <a:lnTo>
                    <a:pt x="0" y="1481596"/>
                  </a:lnTo>
                  <a:lnTo>
                    <a:pt x="133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4172D6B-889F-4F78-F654-0BC80CFD0143}"/>
              </a:ext>
            </a:extLst>
          </p:cNvPr>
          <p:cNvGrpSpPr/>
          <p:nvPr/>
        </p:nvGrpSpPr>
        <p:grpSpPr>
          <a:xfrm>
            <a:off x="5389549" y="1521176"/>
            <a:ext cx="6467092" cy="3072341"/>
            <a:chOff x="4427984" y="1563638"/>
            <a:chExt cx="3789312" cy="18002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76C19B0B-D90E-AD06-B295-B1BC1805F228}"/>
                </a:ext>
              </a:extLst>
            </p:cNvPr>
            <p:cNvGrpSpPr/>
            <p:nvPr/>
          </p:nvGrpSpPr>
          <p:grpSpPr>
            <a:xfrm>
              <a:off x="4427984" y="1635646"/>
              <a:ext cx="3789312" cy="1728192"/>
              <a:chOff x="4427984" y="1635646"/>
              <a:chExt cx="3789312" cy="1728192"/>
            </a:xfrm>
          </p:grpSpPr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CE9E0CFA-06C9-9E43-F89B-5FD3EA3F0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1" t="31290" b="26115"/>
              <a:stretch/>
            </p:blipFill>
            <p:spPr>
              <a:xfrm>
                <a:off x="4427984" y="1635646"/>
                <a:ext cx="3789312" cy="1728192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25C54E-C8FE-C3F7-AD82-2F3878C8CF32}"/>
                  </a:ext>
                </a:extLst>
              </p:cNvPr>
              <p:cNvSpPr/>
              <p:nvPr/>
            </p:nvSpPr>
            <p:spPr>
              <a:xfrm>
                <a:off x="6379201" y="2282400"/>
                <a:ext cx="1004400" cy="37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F56457-D6A4-2194-BB98-DB7E8CB4B741}"/>
                </a:ext>
              </a:extLst>
            </p:cNvPr>
            <p:cNvSpPr/>
            <p:nvPr/>
          </p:nvSpPr>
          <p:spPr>
            <a:xfrm>
              <a:off x="6660232" y="1563638"/>
              <a:ext cx="1007999" cy="132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2CA5C2E8-B6E0-646B-828A-28820696AFE1}"/>
              </a:ext>
            </a:extLst>
          </p:cNvPr>
          <p:cNvSpPr txBox="1"/>
          <p:nvPr/>
        </p:nvSpPr>
        <p:spPr>
          <a:xfrm>
            <a:off x="6253645" y="753091"/>
            <a:ext cx="398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  <a:r>
              <a:rPr lang="fr-FR" baseline="-25000" dirty="0"/>
              <a:t>0</a:t>
            </a:r>
            <a:r>
              <a:rPr lang="fr-FR" dirty="0"/>
              <a:t> = 71.5 kHz	Q = 1100 @ 1mbar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1FC106C-F0A8-09F1-C89F-B9F0AFF38943}"/>
              </a:ext>
            </a:extLst>
          </p:cNvPr>
          <p:cNvGrpSpPr/>
          <p:nvPr/>
        </p:nvGrpSpPr>
        <p:grpSpPr>
          <a:xfrm>
            <a:off x="7344139" y="4893682"/>
            <a:ext cx="1056117" cy="864097"/>
            <a:chOff x="4326405" y="4123626"/>
            <a:chExt cx="792088" cy="648073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BB436A0-DB50-9290-2236-85626C49B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4" t="80547" r="72568" b="3479"/>
            <a:stretch/>
          </p:blipFill>
          <p:spPr>
            <a:xfrm>
              <a:off x="4326405" y="4123626"/>
              <a:ext cx="792088" cy="648073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B270267-D5E5-BF49-73A7-191B01E97F4C}"/>
                </a:ext>
              </a:extLst>
            </p:cNvPr>
            <p:cNvSpPr/>
            <p:nvPr/>
          </p:nvSpPr>
          <p:spPr>
            <a:xfrm>
              <a:off x="4427984" y="4137950"/>
              <a:ext cx="576064" cy="2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8" name="Rectangle 36">
            <a:extLst>
              <a:ext uri="{FF2B5EF4-FFF2-40B4-BE49-F238E27FC236}">
                <a16:creationId xmlns:a16="http://schemas.microsoft.com/office/drawing/2014/main" id="{904D8548-B63C-0538-27C4-EE708A0DE956}"/>
              </a:ext>
            </a:extLst>
          </p:cNvPr>
          <p:cNvSpPr/>
          <p:nvPr/>
        </p:nvSpPr>
        <p:spPr>
          <a:xfrm>
            <a:off x="6167819" y="3832985"/>
            <a:ext cx="5610565" cy="283119"/>
          </a:xfrm>
          <a:custGeom>
            <a:avLst/>
            <a:gdLst>
              <a:gd name="connsiteX0" fmla="*/ 0 w 4057276"/>
              <a:gd name="connsiteY0" fmla="*/ 0 h 124975"/>
              <a:gd name="connsiteX1" fmla="*/ 4057276 w 4057276"/>
              <a:gd name="connsiteY1" fmla="*/ 0 h 124975"/>
              <a:gd name="connsiteX2" fmla="*/ 4057276 w 4057276"/>
              <a:gd name="connsiteY2" fmla="*/ 124975 h 124975"/>
              <a:gd name="connsiteX3" fmla="*/ 0 w 4057276"/>
              <a:gd name="connsiteY3" fmla="*/ 124975 h 124975"/>
              <a:gd name="connsiteX4" fmla="*/ 0 w 4057276"/>
              <a:gd name="connsiteY4" fmla="*/ 0 h 124975"/>
              <a:gd name="connsiteX0" fmla="*/ 0 w 4057276"/>
              <a:gd name="connsiteY0" fmla="*/ 0 h 149499"/>
              <a:gd name="connsiteX1" fmla="*/ 4057276 w 4057276"/>
              <a:gd name="connsiteY1" fmla="*/ 0 h 149499"/>
              <a:gd name="connsiteX2" fmla="*/ 4057276 w 4057276"/>
              <a:gd name="connsiteY2" fmla="*/ 124975 h 149499"/>
              <a:gd name="connsiteX3" fmla="*/ 17517 w 4057276"/>
              <a:gd name="connsiteY3" fmla="*/ 149499 h 149499"/>
              <a:gd name="connsiteX4" fmla="*/ 0 w 4057276"/>
              <a:gd name="connsiteY4" fmla="*/ 0 h 149499"/>
              <a:gd name="connsiteX0" fmla="*/ 0 w 4057276"/>
              <a:gd name="connsiteY0" fmla="*/ 0 h 145996"/>
              <a:gd name="connsiteX1" fmla="*/ 4057276 w 4057276"/>
              <a:gd name="connsiteY1" fmla="*/ 0 h 145996"/>
              <a:gd name="connsiteX2" fmla="*/ 4057276 w 4057276"/>
              <a:gd name="connsiteY2" fmla="*/ 124975 h 145996"/>
              <a:gd name="connsiteX3" fmla="*/ 7007 w 4057276"/>
              <a:gd name="connsiteY3" fmla="*/ 145996 h 145996"/>
              <a:gd name="connsiteX4" fmla="*/ 0 w 4057276"/>
              <a:gd name="connsiteY4" fmla="*/ 0 h 145996"/>
              <a:gd name="connsiteX0" fmla="*/ 119117 w 4050269"/>
              <a:gd name="connsiteY0" fmla="*/ 3503 h 145996"/>
              <a:gd name="connsiteX1" fmla="*/ 4050269 w 4050269"/>
              <a:gd name="connsiteY1" fmla="*/ 0 h 145996"/>
              <a:gd name="connsiteX2" fmla="*/ 4050269 w 4050269"/>
              <a:gd name="connsiteY2" fmla="*/ 124975 h 145996"/>
              <a:gd name="connsiteX3" fmla="*/ 0 w 4050269"/>
              <a:gd name="connsiteY3" fmla="*/ 145996 h 145996"/>
              <a:gd name="connsiteX4" fmla="*/ 119117 w 4050269"/>
              <a:gd name="connsiteY4" fmla="*/ 3503 h 145996"/>
              <a:gd name="connsiteX0" fmla="*/ 119117 w 4050269"/>
              <a:gd name="connsiteY0" fmla="*/ 55833 h 198326"/>
              <a:gd name="connsiteX1" fmla="*/ 1273503 w 4050269"/>
              <a:gd name="connsiteY1" fmla="*/ 0 h 198326"/>
              <a:gd name="connsiteX2" fmla="*/ 4050269 w 4050269"/>
              <a:gd name="connsiteY2" fmla="*/ 52330 h 198326"/>
              <a:gd name="connsiteX3" fmla="*/ 4050269 w 4050269"/>
              <a:gd name="connsiteY3" fmla="*/ 177305 h 198326"/>
              <a:gd name="connsiteX4" fmla="*/ 0 w 4050269"/>
              <a:gd name="connsiteY4" fmla="*/ 198326 h 198326"/>
              <a:gd name="connsiteX5" fmla="*/ 119117 w 4050269"/>
              <a:gd name="connsiteY5" fmla="*/ 55833 h 198326"/>
              <a:gd name="connsiteX0" fmla="*/ 119117 w 4050269"/>
              <a:gd name="connsiteY0" fmla="*/ 69846 h 212339"/>
              <a:gd name="connsiteX1" fmla="*/ 1270000 w 4050269"/>
              <a:gd name="connsiteY1" fmla="*/ 0 h 212339"/>
              <a:gd name="connsiteX2" fmla="*/ 4050269 w 4050269"/>
              <a:gd name="connsiteY2" fmla="*/ 66343 h 212339"/>
              <a:gd name="connsiteX3" fmla="*/ 4050269 w 4050269"/>
              <a:gd name="connsiteY3" fmla="*/ 191318 h 212339"/>
              <a:gd name="connsiteX4" fmla="*/ 0 w 4050269"/>
              <a:gd name="connsiteY4" fmla="*/ 212339 h 212339"/>
              <a:gd name="connsiteX5" fmla="*/ 119117 w 4050269"/>
              <a:gd name="connsiteY5" fmla="*/ 69846 h 212339"/>
              <a:gd name="connsiteX0" fmla="*/ 119117 w 4053773"/>
              <a:gd name="connsiteY0" fmla="*/ 69846 h 212339"/>
              <a:gd name="connsiteX1" fmla="*/ 1270000 w 4053773"/>
              <a:gd name="connsiteY1" fmla="*/ 0 h 212339"/>
              <a:gd name="connsiteX2" fmla="*/ 4053773 w 4053773"/>
              <a:gd name="connsiteY2" fmla="*/ 157433 h 212339"/>
              <a:gd name="connsiteX3" fmla="*/ 4050269 w 4053773"/>
              <a:gd name="connsiteY3" fmla="*/ 191318 h 212339"/>
              <a:gd name="connsiteX4" fmla="*/ 0 w 4053773"/>
              <a:gd name="connsiteY4" fmla="*/ 212339 h 212339"/>
              <a:gd name="connsiteX5" fmla="*/ 119117 w 4053773"/>
              <a:gd name="connsiteY5" fmla="*/ 69846 h 212339"/>
              <a:gd name="connsiteX0" fmla="*/ 119117 w 4207924"/>
              <a:gd name="connsiteY0" fmla="*/ 69846 h 212339"/>
              <a:gd name="connsiteX1" fmla="*/ 1270000 w 4207924"/>
              <a:gd name="connsiteY1" fmla="*/ 0 h 212339"/>
              <a:gd name="connsiteX2" fmla="*/ 4053773 w 4207924"/>
              <a:gd name="connsiteY2" fmla="*/ 157433 h 212339"/>
              <a:gd name="connsiteX3" fmla="*/ 4207924 w 4207924"/>
              <a:gd name="connsiteY3" fmla="*/ 212339 h 212339"/>
              <a:gd name="connsiteX4" fmla="*/ 0 w 4207924"/>
              <a:gd name="connsiteY4" fmla="*/ 212339 h 212339"/>
              <a:gd name="connsiteX5" fmla="*/ 119117 w 4207924"/>
              <a:gd name="connsiteY5" fmla="*/ 69846 h 212339"/>
              <a:gd name="connsiteX0" fmla="*/ 119117 w 4207924"/>
              <a:gd name="connsiteY0" fmla="*/ 69846 h 212339"/>
              <a:gd name="connsiteX1" fmla="*/ 1270000 w 4207924"/>
              <a:gd name="connsiteY1" fmla="*/ 0 h 212339"/>
              <a:gd name="connsiteX2" fmla="*/ 2741447 w 4207924"/>
              <a:gd name="connsiteY2" fmla="*/ 119117 h 212339"/>
              <a:gd name="connsiteX3" fmla="*/ 4053773 w 4207924"/>
              <a:gd name="connsiteY3" fmla="*/ 157433 h 212339"/>
              <a:gd name="connsiteX4" fmla="*/ 4207924 w 4207924"/>
              <a:gd name="connsiteY4" fmla="*/ 212339 h 212339"/>
              <a:gd name="connsiteX5" fmla="*/ 0 w 4207924"/>
              <a:gd name="connsiteY5" fmla="*/ 212339 h 212339"/>
              <a:gd name="connsiteX6" fmla="*/ 119117 w 4207924"/>
              <a:gd name="connsiteY6" fmla="*/ 69846 h 212339"/>
              <a:gd name="connsiteX0" fmla="*/ 119117 w 4207924"/>
              <a:gd name="connsiteY0" fmla="*/ 69846 h 212339"/>
              <a:gd name="connsiteX1" fmla="*/ 1270000 w 4207924"/>
              <a:gd name="connsiteY1" fmla="*/ 0 h 212339"/>
              <a:gd name="connsiteX2" fmla="*/ 2741447 w 4207924"/>
              <a:gd name="connsiteY2" fmla="*/ 119117 h 212339"/>
              <a:gd name="connsiteX3" fmla="*/ 4074794 w 4207924"/>
              <a:gd name="connsiteY3" fmla="*/ 178454 h 212339"/>
              <a:gd name="connsiteX4" fmla="*/ 4207924 w 4207924"/>
              <a:gd name="connsiteY4" fmla="*/ 212339 h 212339"/>
              <a:gd name="connsiteX5" fmla="*/ 0 w 4207924"/>
              <a:gd name="connsiteY5" fmla="*/ 212339 h 212339"/>
              <a:gd name="connsiteX6" fmla="*/ 119117 w 4207924"/>
              <a:gd name="connsiteY6" fmla="*/ 69846 h 21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7924" h="212339">
                <a:moveTo>
                  <a:pt x="119117" y="69846"/>
                </a:moveTo>
                <a:cubicBezTo>
                  <a:pt x="508584" y="68752"/>
                  <a:pt x="880533" y="1094"/>
                  <a:pt x="1270000" y="0"/>
                </a:cubicBezTo>
                <a:cubicBezTo>
                  <a:pt x="1759315" y="29195"/>
                  <a:pt x="2252132" y="89922"/>
                  <a:pt x="2741447" y="119117"/>
                </a:cubicBezTo>
                <a:lnTo>
                  <a:pt x="4074794" y="178454"/>
                </a:lnTo>
                <a:lnTo>
                  <a:pt x="4207924" y="212339"/>
                </a:lnTo>
                <a:lnTo>
                  <a:pt x="0" y="212339"/>
                </a:lnTo>
                <a:lnTo>
                  <a:pt x="119117" y="698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3D36A4B-2DF9-7194-6F97-962D5DB450D7}"/>
              </a:ext>
            </a:extLst>
          </p:cNvPr>
          <p:cNvGrpSpPr/>
          <p:nvPr/>
        </p:nvGrpSpPr>
        <p:grpSpPr>
          <a:xfrm>
            <a:off x="5389549" y="1520996"/>
            <a:ext cx="6467092" cy="3072341"/>
            <a:chOff x="4427984" y="1563638"/>
            <a:chExt cx="3789312" cy="1800200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ABC962F4-985D-2EC1-05C9-0A2FB3199993}"/>
                </a:ext>
              </a:extLst>
            </p:cNvPr>
            <p:cNvGrpSpPr/>
            <p:nvPr/>
          </p:nvGrpSpPr>
          <p:grpSpPr>
            <a:xfrm>
              <a:off x="4427984" y="1635646"/>
              <a:ext cx="3789312" cy="1728192"/>
              <a:chOff x="4427984" y="1635646"/>
              <a:chExt cx="3789312" cy="1728192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31B375AF-CB6F-1C36-A7C6-4A117B1CE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1" t="31290" b="26115"/>
              <a:stretch/>
            </p:blipFill>
            <p:spPr>
              <a:xfrm>
                <a:off x="4427984" y="1635646"/>
                <a:ext cx="3789312" cy="1728192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663B9AF-CC2D-BED9-DE3F-5DA69CF509C6}"/>
                  </a:ext>
                </a:extLst>
              </p:cNvPr>
              <p:cNvSpPr/>
              <p:nvPr/>
            </p:nvSpPr>
            <p:spPr>
              <a:xfrm>
                <a:off x="6379201" y="2282400"/>
                <a:ext cx="1004400" cy="37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BD59786-9780-6F63-E384-AB219EAEE3EB}"/>
                </a:ext>
              </a:extLst>
            </p:cNvPr>
            <p:cNvSpPr/>
            <p:nvPr/>
          </p:nvSpPr>
          <p:spPr>
            <a:xfrm>
              <a:off x="6660232" y="1563638"/>
              <a:ext cx="1007999" cy="132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77AB9D52-5180-CA47-7DD6-8C79676DD5DB}"/>
              </a:ext>
            </a:extLst>
          </p:cNvPr>
          <p:cNvCxnSpPr>
            <a:cxnSpLocks/>
          </p:cNvCxnSpPr>
          <p:nvPr/>
        </p:nvCxnSpPr>
        <p:spPr>
          <a:xfrm>
            <a:off x="8784299" y="1746815"/>
            <a:ext cx="0" cy="227063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3682796-48DF-1C78-33ED-1035552C3599}"/>
              </a:ext>
            </a:extLst>
          </p:cNvPr>
          <p:cNvCxnSpPr>
            <a:cxnSpLocks/>
          </p:cNvCxnSpPr>
          <p:nvPr/>
        </p:nvCxnSpPr>
        <p:spPr>
          <a:xfrm>
            <a:off x="9360363" y="1746815"/>
            <a:ext cx="0" cy="227063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042A3D3-D798-9658-F659-254DFE0AE37C}"/>
              </a:ext>
            </a:extLst>
          </p:cNvPr>
          <p:cNvCxnSpPr>
            <a:cxnSpLocks/>
          </p:cNvCxnSpPr>
          <p:nvPr/>
        </p:nvCxnSpPr>
        <p:spPr>
          <a:xfrm>
            <a:off x="10274411" y="1746994"/>
            <a:ext cx="0" cy="22839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AC04AF5-C970-EF3B-85DB-E8BCB235C388}"/>
              </a:ext>
            </a:extLst>
          </p:cNvPr>
          <p:cNvCxnSpPr>
            <a:cxnSpLocks/>
          </p:cNvCxnSpPr>
          <p:nvPr/>
        </p:nvCxnSpPr>
        <p:spPr>
          <a:xfrm>
            <a:off x="9361603" y="1746815"/>
            <a:ext cx="0" cy="225463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EFEC68C-77EE-0EF3-A4C6-E8AF46DFFF76}"/>
              </a:ext>
            </a:extLst>
          </p:cNvPr>
          <p:cNvGrpSpPr/>
          <p:nvPr/>
        </p:nvGrpSpPr>
        <p:grpSpPr>
          <a:xfrm>
            <a:off x="8877424" y="1316766"/>
            <a:ext cx="1347035" cy="430050"/>
            <a:chOff x="6105895" y="1122298"/>
            <a:chExt cx="1010276" cy="322537"/>
          </a:xfrm>
        </p:grpSpPr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5045C22C-1397-964E-F321-201C23D4716F}"/>
                </a:ext>
              </a:extLst>
            </p:cNvPr>
            <p:cNvCxnSpPr/>
            <p:nvPr/>
          </p:nvCxnSpPr>
          <p:spPr>
            <a:xfrm>
              <a:off x="6105895" y="1444835"/>
              <a:ext cx="1010276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3C35200A-46C5-A233-EE75-E18158D29DA5}"/>
                </a:ext>
              </a:extLst>
            </p:cNvPr>
            <p:cNvSpPr txBox="1"/>
            <p:nvPr/>
          </p:nvSpPr>
          <p:spPr>
            <a:xfrm>
              <a:off x="6358165" y="1122298"/>
              <a:ext cx="365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2">
                      <a:lumMod val="75000"/>
                    </a:schemeClr>
                  </a:solidFill>
                </a:rPr>
                <a:t>FM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99509DC-15A2-6FE2-FBB4-26C69A81A1E3}"/>
              </a:ext>
            </a:extLst>
          </p:cNvPr>
          <p:cNvGrpSpPr/>
          <p:nvPr/>
        </p:nvGrpSpPr>
        <p:grpSpPr>
          <a:xfrm>
            <a:off x="9470504" y="3070243"/>
            <a:ext cx="530915" cy="1049893"/>
            <a:chOff x="6356607" y="1039307"/>
            <a:chExt cx="398186" cy="787420"/>
          </a:xfrm>
        </p:grpSpPr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2A6C6939-E1C0-C86D-62B8-19A7EC719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0559" y="1039307"/>
              <a:ext cx="7215" cy="78742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830F4CD-340E-DF52-569C-544C6F1945B2}"/>
                </a:ext>
              </a:extLst>
            </p:cNvPr>
            <p:cNvSpPr txBox="1"/>
            <p:nvPr/>
          </p:nvSpPr>
          <p:spPr>
            <a:xfrm>
              <a:off x="6356607" y="1205063"/>
              <a:ext cx="398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AM</a:t>
              </a:r>
            </a:p>
          </p:txBody>
        </p:sp>
      </p:grp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F580D86-4A8D-45DC-60B5-FE672C8D26DA}"/>
              </a:ext>
            </a:extLst>
          </p:cNvPr>
          <p:cNvCxnSpPr>
            <a:cxnSpLocks/>
          </p:cNvCxnSpPr>
          <p:nvPr/>
        </p:nvCxnSpPr>
        <p:spPr>
          <a:xfrm>
            <a:off x="9264352" y="5425545"/>
            <a:ext cx="699288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2409589-CAC7-898A-1232-7DA1A70C84DF}"/>
              </a:ext>
            </a:extLst>
          </p:cNvPr>
          <p:cNvCxnSpPr>
            <a:cxnSpLocks/>
          </p:cNvCxnSpPr>
          <p:nvPr/>
        </p:nvCxnSpPr>
        <p:spPr>
          <a:xfrm>
            <a:off x="8429935" y="5425545"/>
            <a:ext cx="699288" cy="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7C6697E5-EA8A-4B13-7A90-CAAFF8659993}"/>
              </a:ext>
            </a:extLst>
          </p:cNvPr>
          <p:cNvSpPr txBox="1"/>
          <p:nvPr/>
        </p:nvSpPr>
        <p:spPr>
          <a:xfrm>
            <a:off x="735499" y="77103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Setup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4C2B524-148D-CFC6-9C5C-6FC8D3520F7D}"/>
              </a:ext>
            </a:extLst>
          </p:cNvPr>
          <p:cNvGrpSpPr/>
          <p:nvPr/>
        </p:nvGrpSpPr>
        <p:grpSpPr>
          <a:xfrm>
            <a:off x="466389" y="4728115"/>
            <a:ext cx="4348801" cy="369332"/>
            <a:chOff x="581348" y="3896399"/>
            <a:chExt cx="3261601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DC7A0E43-06D4-6B42-F743-C095C42204A4}"/>
                    </a:ext>
                  </a:extLst>
                </p:cNvPr>
                <p:cNvSpPr txBox="1"/>
                <p:nvPr/>
              </p:nvSpPr>
              <p:spPr>
                <a:xfrm>
                  <a:off x="1323845" y="3899976"/>
                  <a:ext cx="2519104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33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fr-FR" sz="2133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fr-FR" sz="2133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33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133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fr-FR" sz="2133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133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133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133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sz="2133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2133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2133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fr-FR" sz="2133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133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2133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133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𝛿𝜔</m:t>
                                        </m:r>
                                        <m:r>
                                          <a:rPr lang="fr-FR" sz="2133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fr-FR" sz="2133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func>
                      </m:oMath>
                    </m:oMathPara>
                  </a14:m>
                  <a:endParaRPr lang="fr-FR" sz="2133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DC7A0E43-06D4-6B42-F743-C095C4220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845" y="3899976"/>
                  <a:ext cx="2519104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128" t="-3704" b="-3703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C9B1ABF0-C023-A938-5DE2-C15B4385D093}"/>
                </a:ext>
              </a:extLst>
            </p:cNvPr>
            <p:cNvSpPr txBox="1"/>
            <p:nvPr/>
          </p:nvSpPr>
          <p:spPr>
            <a:xfrm>
              <a:off x="581348" y="3896399"/>
              <a:ext cx="412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2">
                      <a:lumMod val="75000"/>
                    </a:schemeClr>
                  </a:solidFill>
                </a:rPr>
                <a:t>FM: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B9B6764-60B5-0005-C27B-EB89A62F2F4E}"/>
              </a:ext>
            </a:extLst>
          </p:cNvPr>
          <p:cNvGrpSpPr/>
          <p:nvPr/>
        </p:nvGrpSpPr>
        <p:grpSpPr>
          <a:xfrm>
            <a:off x="466389" y="5253200"/>
            <a:ext cx="4583191" cy="635302"/>
            <a:chOff x="581348" y="3775694"/>
            <a:chExt cx="3437394" cy="476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E68D1DC4-EE14-6155-E0D2-83ADA194A459}"/>
                    </a:ext>
                  </a:extLst>
                </p:cNvPr>
                <p:cNvSpPr txBox="1"/>
                <p:nvPr/>
              </p:nvSpPr>
              <p:spPr>
                <a:xfrm>
                  <a:off x="1323533" y="3775694"/>
                  <a:ext cx="2695209" cy="476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33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fr-FR" sz="2133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133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133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133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sz="2133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2133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f>
                          <m:fPr>
                            <m:ctrlP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fr-FR" sz="2133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2133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2133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133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𝛿𝜔</m:t>
                                    </m:r>
                                    <m:r>
                                      <a:rPr lang="fr-FR" sz="2133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sz="2133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r>
                              <a:rPr lang="fr-FR" sz="213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fr-FR" sz="2133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ZoneTexte 83">
                  <a:extLst>
                    <a:ext uri="{FF2B5EF4-FFF2-40B4-BE49-F238E27FC236}">
                      <a16:creationId xmlns:a16="http://schemas.microsoft.com/office/drawing/2014/main" id="{0C5401AB-8F84-744F-B076-C2E4C086F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533" y="3775694"/>
                  <a:ext cx="2695209" cy="476477"/>
                </a:xfrm>
                <a:prstGeom prst="rect">
                  <a:avLst/>
                </a:prstGeom>
                <a:blipFill>
                  <a:blip r:embed="rId5"/>
                  <a:stretch>
                    <a:fillRect l="-1056" t="-5882" b="-137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7512B7CC-A4A3-5798-C1E5-324692A020AA}"/>
                </a:ext>
              </a:extLst>
            </p:cNvPr>
            <p:cNvSpPr txBox="1"/>
            <p:nvPr/>
          </p:nvSpPr>
          <p:spPr>
            <a:xfrm>
              <a:off x="581348" y="3902756"/>
              <a:ext cx="4462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AM: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7362B17-B1ED-7551-405A-D5260F657BAF}"/>
              </a:ext>
            </a:extLst>
          </p:cNvPr>
          <p:cNvGrpSpPr/>
          <p:nvPr/>
        </p:nvGrpSpPr>
        <p:grpSpPr>
          <a:xfrm>
            <a:off x="239209" y="4171847"/>
            <a:ext cx="3151263" cy="369331"/>
            <a:chOff x="410684" y="3943355"/>
            <a:chExt cx="2363447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A19D894-349D-00C1-B02E-214CA27A31C0}"/>
                    </a:ext>
                  </a:extLst>
                </p:cNvPr>
                <p:cNvSpPr txBox="1"/>
                <p:nvPr/>
              </p:nvSpPr>
              <p:spPr>
                <a:xfrm>
                  <a:off x="1323253" y="3943355"/>
                  <a:ext cx="1450878" cy="246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33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fr-FR" sz="21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fr-FR" sz="213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33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133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fr-FR" sz="2133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133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133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1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sz="21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2133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fr-FR" sz="2133" dirty="0"/>
                </a:p>
              </p:txBody>
            </p:sp>
          </mc:Choice>
          <mc:Fallback xmlns="">
            <p:sp>
              <p:nvSpPr>
                <p:cNvPr id="87" name="ZoneTexte 86">
                  <a:extLst>
                    <a:ext uri="{FF2B5EF4-FFF2-40B4-BE49-F238E27FC236}">
                      <a16:creationId xmlns:a16="http://schemas.microsoft.com/office/drawing/2014/main" id="{FF5C4A48-3BFE-2B47-A7B7-3821A9EFAD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253" y="3943355"/>
                  <a:ext cx="1450878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2614" t="-3704" b="-3703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54D66DCD-E521-68C9-841D-94B560102ED2}"/>
                </a:ext>
              </a:extLst>
            </p:cNvPr>
            <p:cNvSpPr txBox="1"/>
            <p:nvPr/>
          </p:nvSpPr>
          <p:spPr>
            <a:xfrm>
              <a:off x="410684" y="3943355"/>
              <a:ext cx="74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Normal:</a:t>
              </a: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93AED506-A006-ACB6-3684-CAE00C7556FD}"/>
              </a:ext>
            </a:extLst>
          </p:cNvPr>
          <p:cNvSpPr txBox="1"/>
          <p:nvPr/>
        </p:nvSpPr>
        <p:spPr>
          <a:xfrm>
            <a:off x="2927648" y="693147"/>
            <a:ext cx="1499128" cy="1077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67" dirty="0"/>
              <a:t>⌀</a:t>
            </a:r>
            <a:r>
              <a:rPr lang="fr-FR" sz="1867" dirty="0"/>
              <a:t> 1500 µm</a:t>
            </a:r>
          </a:p>
          <a:p>
            <a:r>
              <a:rPr lang="fr-FR" sz="1867" dirty="0"/>
              <a:t>Si: 10 µm</a:t>
            </a:r>
          </a:p>
          <a:p>
            <a:r>
              <a:rPr lang="fr-FR" sz="1867" dirty="0" err="1"/>
              <a:t>AlN</a:t>
            </a:r>
            <a:r>
              <a:rPr lang="fr-FR" sz="1867" dirty="0"/>
              <a:t>: 500 nm</a:t>
            </a:r>
          </a:p>
        </p:txBody>
      </p:sp>
      <p:pic>
        <p:nvPicPr>
          <p:cNvPr id="71" name="Picture 4" descr="Résultat de recherche d'images pour &quot;cmp multi project&quot;">
            <a:extLst>
              <a:ext uri="{FF2B5EF4-FFF2-40B4-BE49-F238E27FC236}">
                <a16:creationId xmlns:a16="http://schemas.microsoft.com/office/drawing/2014/main" id="{0F444F02-CDFA-ABD8-4A9D-03D484AB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43" y="1026050"/>
            <a:ext cx="735519" cy="60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Résultat de recherche d'images pour &quot;MEMScap&quot;">
            <a:extLst>
              <a:ext uri="{FF2B5EF4-FFF2-40B4-BE49-F238E27FC236}">
                <a16:creationId xmlns:a16="http://schemas.microsoft.com/office/drawing/2014/main" id="{15FAC036-2B2E-2750-E332-88EA41043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04" y="1000917"/>
            <a:ext cx="835201" cy="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e 72">
            <a:extLst>
              <a:ext uri="{FF2B5EF4-FFF2-40B4-BE49-F238E27FC236}">
                <a16:creationId xmlns:a16="http://schemas.microsoft.com/office/drawing/2014/main" id="{A70DD4D2-50EB-F57B-3518-8FB3B19192F5}"/>
              </a:ext>
            </a:extLst>
          </p:cNvPr>
          <p:cNvGrpSpPr/>
          <p:nvPr/>
        </p:nvGrpSpPr>
        <p:grpSpPr>
          <a:xfrm>
            <a:off x="2314127" y="6186981"/>
            <a:ext cx="8029379" cy="379656"/>
            <a:chOff x="1735595" y="4640237"/>
            <a:chExt cx="6022034" cy="284742"/>
          </a:xfrm>
          <a:solidFill>
            <a:schemeClr val="accent5">
              <a:lumMod val="75000"/>
            </a:schemeClr>
          </a:solidFill>
        </p:grpSpPr>
        <p:sp>
          <p:nvSpPr>
            <p:cNvPr id="74" name="ZoneTexte 90">
              <a:extLst>
                <a:ext uri="{FF2B5EF4-FFF2-40B4-BE49-F238E27FC236}">
                  <a16:creationId xmlns:a16="http://schemas.microsoft.com/office/drawing/2014/main" id="{274FA78B-35D3-A68C-885B-4CEF896F5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595" y="4640237"/>
              <a:ext cx="6022034" cy="2847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867" dirty="0">
                  <a:solidFill>
                    <a:schemeClr val="bg1"/>
                  </a:solidFill>
                </a:rPr>
                <a:t>Fast modulation 	            system </a:t>
              </a:r>
              <a:r>
                <a:rPr lang="fr-FR" altLang="fr-FR" sz="1867" dirty="0" err="1">
                  <a:solidFill>
                    <a:schemeClr val="bg1"/>
                  </a:solidFill>
                </a:rPr>
                <a:t>never</a:t>
              </a:r>
              <a:r>
                <a:rPr lang="fr-FR" altLang="fr-FR" sz="1867" dirty="0">
                  <a:solidFill>
                    <a:schemeClr val="bg1"/>
                  </a:solidFill>
                </a:rPr>
                <a:t> at </a:t>
              </a:r>
              <a:r>
                <a:rPr lang="fr-FR" altLang="fr-FR" sz="1867" dirty="0" err="1">
                  <a:solidFill>
                    <a:schemeClr val="bg1"/>
                  </a:solidFill>
                </a:rPr>
                <a:t>equilibrium</a:t>
              </a:r>
              <a:r>
                <a:rPr lang="fr-FR" altLang="fr-FR" sz="1867" dirty="0">
                  <a:solidFill>
                    <a:schemeClr val="bg1"/>
                  </a:solidFill>
                </a:rPr>
                <a:t>	new </a:t>
              </a:r>
              <a:r>
                <a:rPr lang="fr-FR" altLang="fr-FR" sz="1867" dirty="0" err="1">
                  <a:solidFill>
                    <a:schemeClr val="bg1"/>
                  </a:solidFill>
                </a:rPr>
                <a:t>physics</a:t>
              </a:r>
              <a:endParaRPr lang="fr-FR" altLang="fr-FR" sz="1867" dirty="0">
                <a:solidFill>
                  <a:schemeClr val="bg1"/>
                </a:solidFill>
              </a:endParaRPr>
            </a:p>
          </p:txBody>
        </p:sp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0717F33E-2782-6AC2-340F-792DB1FD8270}"/>
                </a:ext>
              </a:extLst>
            </p:cNvPr>
            <p:cNvCxnSpPr/>
            <p:nvPr/>
          </p:nvCxnSpPr>
          <p:spPr>
            <a:xfrm>
              <a:off x="3286284" y="4803998"/>
              <a:ext cx="410377" cy="0"/>
            </a:xfrm>
            <a:prstGeom prst="straightConnector1">
              <a:avLst/>
            </a:prstGeom>
            <a:grp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>
              <a:extLst>
                <a:ext uri="{FF2B5EF4-FFF2-40B4-BE49-F238E27FC236}">
                  <a16:creationId xmlns:a16="http://schemas.microsoft.com/office/drawing/2014/main" id="{ACE0B5B8-294E-AFED-83F7-4A1889A06513}"/>
                </a:ext>
              </a:extLst>
            </p:cNvPr>
            <p:cNvCxnSpPr/>
            <p:nvPr/>
          </p:nvCxnSpPr>
          <p:spPr>
            <a:xfrm>
              <a:off x="6082637" y="4803998"/>
              <a:ext cx="410377" cy="0"/>
            </a:xfrm>
            <a:prstGeom prst="straightConnector1">
              <a:avLst/>
            </a:prstGeom>
            <a:grp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01389282-20D3-E1A6-7FBA-41B20E7C475A}"/>
              </a:ext>
            </a:extLst>
          </p:cNvPr>
          <p:cNvGrpSpPr/>
          <p:nvPr/>
        </p:nvGrpSpPr>
        <p:grpSpPr>
          <a:xfrm>
            <a:off x="6166890" y="4636899"/>
            <a:ext cx="2384629" cy="1325360"/>
            <a:chOff x="6166890" y="4662300"/>
            <a:chExt cx="2384629" cy="1325360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7ECCD022-1F2D-023D-9175-6534D6DC8DC4}"/>
                </a:ext>
              </a:extLst>
            </p:cNvPr>
            <p:cNvGrpSpPr/>
            <p:nvPr/>
          </p:nvGrpSpPr>
          <p:grpSpPr>
            <a:xfrm>
              <a:off x="6236238" y="5001510"/>
              <a:ext cx="2259302" cy="946676"/>
              <a:chOff x="6813030" y="5346054"/>
              <a:chExt cx="2259302" cy="946676"/>
            </a:xfrm>
          </p:grpSpPr>
          <p:pic>
            <p:nvPicPr>
              <p:cNvPr id="81" name="Image 80">
                <a:extLst>
                  <a:ext uri="{FF2B5EF4-FFF2-40B4-BE49-F238E27FC236}">
                    <a16:creationId xmlns:a16="http://schemas.microsoft.com/office/drawing/2014/main" id="{C45F8010-7979-06A8-3A53-DCD431402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" t="79794" r="49774" b="2706"/>
              <a:stretch/>
            </p:blipFill>
            <p:spPr>
              <a:xfrm>
                <a:off x="6813030" y="5346054"/>
                <a:ext cx="2259302" cy="946676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673D3A6-2E1C-F86E-75E6-4FA3FE28C3B4}"/>
                  </a:ext>
                </a:extLst>
              </p:cNvPr>
              <p:cNvSpPr/>
              <p:nvPr/>
            </p:nvSpPr>
            <p:spPr>
              <a:xfrm>
                <a:off x="6978188" y="5386478"/>
                <a:ext cx="768085" cy="31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3" name="Rectangle 52">
                <a:extLst>
                  <a:ext uri="{FF2B5EF4-FFF2-40B4-BE49-F238E27FC236}">
                    <a16:creationId xmlns:a16="http://schemas.microsoft.com/office/drawing/2014/main" id="{351A548A-88D7-8DC5-F211-247F3FC1DBAE}"/>
                  </a:ext>
                </a:extLst>
              </p:cNvPr>
              <p:cNvSpPr/>
              <p:nvPr/>
            </p:nvSpPr>
            <p:spPr>
              <a:xfrm>
                <a:off x="8113411" y="5346054"/>
                <a:ext cx="768085" cy="352424"/>
              </a:xfrm>
              <a:custGeom>
                <a:avLst/>
                <a:gdLst>
                  <a:gd name="connsiteX0" fmla="*/ 0 w 576064"/>
                  <a:gd name="connsiteY0" fmla="*/ 0 h 234000"/>
                  <a:gd name="connsiteX1" fmla="*/ 576064 w 576064"/>
                  <a:gd name="connsiteY1" fmla="*/ 0 h 234000"/>
                  <a:gd name="connsiteX2" fmla="*/ 576064 w 576064"/>
                  <a:gd name="connsiteY2" fmla="*/ 234000 h 234000"/>
                  <a:gd name="connsiteX3" fmla="*/ 0 w 576064"/>
                  <a:gd name="connsiteY3" fmla="*/ 234000 h 234000"/>
                  <a:gd name="connsiteX4" fmla="*/ 0 w 576064"/>
                  <a:gd name="connsiteY4" fmla="*/ 0 h 234000"/>
                  <a:gd name="connsiteX0" fmla="*/ 0 w 576064"/>
                  <a:gd name="connsiteY0" fmla="*/ 30318 h 264318"/>
                  <a:gd name="connsiteX1" fmla="*/ 261439 w 576064"/>
                  <a:gd name="connsiteY1" fmla="*/ 0 h 264318"/>
                  <a:gd name="connsiteX2" fmla="*/ 576064 w 576064"/>
                  <a:gd name="connsiteY2" fmla="*/ 30318 h 264318"/>
                  <a:gd name="connsiteX3" fmla="*/ 576064 w 576064"/>
                  <a:gd name="connsiteY3" fmla="*/ 264318 h 264318"/>
                  <a:gd name="connsiteX4" fmla="*/ 0 w 576064"/>
                  <a:gd name="connsiteY4" fmla="*/ 264318 h 264318"/>
                  <a:gd name="connsiteX5" fmla="*/ 0 w 576064"/>
                  <a:gd name="connsiteY5" fmla="*/ 30318 h 26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064" h="264318">
                    <a:moveTo>
                      <a:pt x="0" y="30318"/>
                    </a:moveTo>
                    <a:cubicBezTo>
                      <a:pt x="88346" y="28612"/>
                      <a:pt x="173093" y="1706"/>
                      <a:pt x="261439" y="0"/>
                    </a:cubicBezTo>
                    <a:lnTo>
                      <a:pt x="576064" y="30318"/>
                    </a:lnTo>
                    <a:lnTo>
                      <a:pt x="576064" y="264318"/>
                    </a:lnTo>
                    <a:lnTo>
                      <a:pt x="0" y="264318"/>
                    </a:lnTo>
                    <a:lnTo>
                      <a:pt x="0" y="30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79" name="Rectangle : coins arrondis 78">
              <a:extLst>
                <a:ext uri="{FF2B5EF4-FFF2-40B4-BE49-F238E27FC236}">
                  <a16:creationId xmlns:a16="http://schemas.microsoft.com/office/drawing/2014/main" id="{41A99F87-C106-5DE2-FD68-E0F1E0BD8C06}"/>
                </a:ext>
              </a:extLst>
            </p:cNvPr>
            <p:cNvSpPr/>
            <p:nvPr/>
          </p:nvSpPr>
          <p:spPr>
            <a:xfrm>
              <a:off x="6166890" y="4662300"/>
              <a:ext cx="2384629" cy="132536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3617DB6E-3A01-292C-5992-566A1A6018E9}"/>
                </a:ext>
              </a:extLst>
            </p:cNvPr>
            <p:cNvSpPr txBox="1"/>
            <p:nvPr/>
          </p:nvSpPr>
          <p:spPr>
            <a:xfrm>
              <a:off x="6309444" y="4670506"/>
              <a:ext cx="1999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accent1"/>
                  </a:solidFill>
                </a:rPr>
                <a:t>AM: </a:t>
              </a:r>
              <a:r>
                <a:rPr lang="fr-FR" sz="1600" dirty="0" err="1">
                  <a:solidFill>
                    <a:schemeClr val="accent1"/>
                  </a:solidFill>
                </a:rPr>
                <a:t>fixed</a:t>
              </a:r>
              <a:r>
                <a:rPr lang="fr-FR" sz="1600" dirty="0">
                  <a:solidFill>
                    <a:schemeClr val="accent1"/>
                  </a:solidFill>
                </a:rPr>
                <a:t> </a:t>
              </a:r>
              <a:r>
                <a:rPr lang="fr-FR" sz="1600" dirty="0" err="1">
                  <a:solidFill>
                    <a:schemeClr val="accent1"/>
                  </a:solidFill>
                </a:rPr>
                <a:t>frequency</a:t>
              </a:r>
              <a:endParaRPr lang="fr-FR" sz="16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94" name="Image 93">
            <a:extLst>
              <a:ext uri="{FF2B5EF4-FFF2-40B4-BE49-F238E27FC236}">
                <a16:creationId xmlns:a16="http://schemas.microsoft.com/office/drawing/2014/main" id="{5F2709B8-2475-F9C4-362F-4923345402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24780" r="233" b="5052"/>
          <a:stretch/>
        </p:blipFill>
        <p:spPr>
          <a:xfrm>
            <a:off x="2952721" y="1804231"/>
            <a:ext cx="1394360" cy="1900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9" name="Groupe 98">
            <a:extLst>
              <a:ext uri="{FF2B5EF4-FFF2-40B4-BE49-F238E27FC236}">
                <a16:creationId xmlns:a16="http://schemas.microsoft.com/office/drawing/2014/main" id="{7CCD660C-2472-2036-2A47-46803060C871}"/>
              </a:ext>
            </a:extLst>
          </p:cNvPr>
          <p:cNvGrpSpPr/>
          <p:nvPr/>
        </p:nvGrpSpPr>
        <p:grpSpPr>
          <a:xfrm>
            <a:off x="2918612" y="2075322"/>
            <a:ext cx="112127" cy="1365250"/>
            <a:chOff x="2918612" y="2075322"/>
            <a:chExt cx="112127" cy="1365250"/>
          </a:xfrm>
        </p:grpSpPr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59D69B09-0386-54BC-28F7-63EAF42D4ED4}"/>
                </a:ext>
              </a:extLst>
            </p:cNvPr>
            <p:cNvCxnSpPr>
              <a:cxnSpLocks/>
            </p:cNvCxnSpPr>
            <p:nvPr/>
          </p:nvCxnSpPr>
          <p:spPr>
            <a:xfrm>
              <a:off x="2927648" y="2075322"/>
              <a:ext cx="1030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18451BD4-5EC0-3DB9-0230-22543606067F}"/>
                </a:ext>
              </a:extLst>
            </p:cNvPr>
            <p:cNvCxnSpPr>
              <a:cxnSpLocks/>
            </p:cNvCxnSpPr>
            <p:nvPr/>
          </p:nvCxnSpPr>
          <p:spPr>
            <a:xfrm>
              <a:off x="2918612" y="3440572"/>
              <a:ext cx="1030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47D0693-B87E-6BA8-BA14-47C66F6EADC3}"/>
              </a:ext>
            </a:extLst>
          </p:cNvPr>
          <p:cNvGrpSpPr/>
          <p:nvPr/>
        </p:nvGrpSpPr>
        <p:grpSpPr>
          <a:xfrm>
            <a:off x="8809104" y="4634044"/>
            <a:ext cx="2384629" cy="1325360"/>
            <a:chOff x="8809104" y="4659445"/>
            <a:chExt cx="2384629" cy="1325360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D192F2F5-84FC-353C-8812-CCE78D7C0366}"/>
                </a:ext>
              </a:extLst>
            </p:cNvPr>
            <p:cNvGrpSpPr/>
            <p:nvPr/>
          </p:nvGrpSpPr>
          <p:grpSpPr>
            <a:xfrm>
              <a:off x="8911175" y="4972703"/>
              <a:ext cx="2204032" cy="936591"/>
              <a:chOff x="8911175" y="4972703"/>
              <a:chExt cx="2204032" cy="936591"/>
            </a:xfrm>
          </p:grpSpPr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10D9B0E8-8308-1DFE-254B-8DC08BC1A9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763" t="80285" r="2211" b="3213"/>
              <a:stretch/>
            </p:blipFill>
            <p:spPr>
              <a:xfrm>
                <a:off x="8911175" y="5016543"/>
                <a:ext cx="2204032" cy="892751"/>
              </a:xfrm>
              <a:prstGeom prst="rect">
                <a:avLst/>
              </a:prstGeom>
            </p:spPr>
          </p:pic>
          <p:sp>
            <p:nvSpPr>
              <p:cNvPr id="89" name="Rectangle 52">
                <a:extLst>
                  <a:ext uri="{FF2B5EF4-FFF2-40B4-BE49-F238E27FC236}">
                    <a16:creationId xmlns:a16="http://schemas.microsoft.com/office/drawing/2014/main" id="{3F513DEC-C9A7-445B-A633-B4568B3D05C4}"/>
                  </a:ext>
                </a:extLst>
              </p:cNvPr>
              <p:cNvSpPr/>
              <p:nvPr/>
            </p:nvSpPr>
            <p:spPr>
              <a:xfrm>
                <a:off x="9101349" y="4984638"/>
                <a:ext cx="768085" cy="352424"/>
              </a:xfrm>
              <a:custGeom>
                <a:avLst/>
                <a:gdLst>
                  <a:gd name="connsiteX0" fmla="*/ 0 w 576064"/>
                  <a:gd name="connsiteY0" fmla="*/ 0 h 234000"/>
                  <a:gd name="connsiteX1" fmla="*/ 576064 w 576064"/>
                  <a:gd name="connsiteY1" fmla="*/ 0 h 234000"/>
                  <a:gd name="connsiteX2" fmla="*/ 576064 w 576064"/>
                  <a:gd name="connsiteY2" fmla="*/ 234000 h 234000"/>
                  <a:gd name="connsiteX3" fmla="*/ 0 w 576064"/>
                  <a:gd name="connsiteY3" fmla="*/ 234000 h 234000"/>
                  <a:gd name="connsiteX4" fmla="*/ 0 w 576064"/>
                  <a:gd name="connsiteY4" fmla="*/ 0 h 234000"/>
                  <a:gd name="connsiteX0" fmla="*/ 0 w 576064"/>
                  <a:gd name="connsiteY0" fmla="*/ 30318 h 264318"/>
                  <a:gd name="connsiteX1" fmla="*/ 261439 w 576064"/>
                  <a:gd name="connsiteY1" fmla="*/ 0 h 264318"/>
                  <a:gd name="connsiteX2" fmla="*/ 576064 w 576064"/>
                  <a:gd name="connsiteY2" fmla="*/ 30318 h 264318"/>
                  <a:gd name="connsiteX3" fmla="*/ 576064 w 576064"/>
                  <a:gd name="connsiteY3" fmla="*/ 264318 h 264318"/>
                  <a:gd name="connsiteX4" fmla="*/ 0 w 576064"/>
                  <a:gd name="connsiteY4" fmla="*/ 264318 h 264318"/>
                  <a:gd name="connsiteX5" fmla="*/ 0 w 576064"/>
                  <a:gd name="connsiteY5" fmla="*/ 30318 h 26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064" h="264318">
                    <a:moveTo>
                      <a:pt x="0" y="30318"/>
                    </a:moveTo>
                    <a:cubicBezTo>
                      <a:pt x="88346" y="28612"/>
                      <a:pt x="173093" y="1706"/>
                      <a:pt x="261439" y="0"/>
                    </a:cubicBezTo>
                    <a:lnTo>
                      <a:pt x="576064" y="30318"/>
                    </a:lnTo>
                    <a:lnTo>
                      <a:pt x="576064" y="264318"/>
                    </a:lnTo>
                    <a:lnTo>
                      <a:pt x="0" y="264318"/>
                    </a:lnTo>
                    <a:lnTo>
                      <a:pt x="0" y="30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3252F92-F189-BAAD-0CE9-AC0A23744A2E}"/>
                  </a:ext>
                </a:extLst>
              </p:cNvPr>
              <p:cNvSpPr/>
              <p:nvPr/>
            </p:nvSpPr>
            <p:spPr>
              <a:xfrm>
                <a:off x="10160302" y="4972703"/>
                <a:ext cx="768085" cy="31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2EF92663-232D-4AFB-DC5B-AC7DB1AE307E}"/>
                </a:ext>
              </a:extLst>
            </p:cNvPr>
            <p:cNvSpPr/>
            <p:nvPr/>
          </p:nvSpPr>
          <p:spPr>
            <a:xfrm>
              <a:off x="8809104" y="4659445"/>
              <a:ext cx="2384629" cy="1325360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2B4404F5-B7EA-12CA-BCB5-E50C46E93236}"/>
                </a:ext>
              </a:extLst>
            </p:cNvPr>
            <p:cNvSpPr txBox="1"/>
            <p:nvPr/>
          </p:nvSpPr>
          <p:spPr>
            <a:xfrm>
              <a:off x="9221478" y="4667651"/>
              <a:ext cx="14228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accent2">
                      <a:lumMod val="75000"/>
                    </a:schemeClr>
                  </a:solidFill>
                </a:rPr>
                <a:t>FM: </a:t>
              </a:r>
              <a:r>
                <a:rPr lang="fr-FR" sz="1600" dirty="0" err="1">
                  <a:solidFill>
                    <a:schemeClr val="accent2">
                      <a:lumMod val="75000"/>
                    </a:schemeClr>
                  </a:solidFill>
                </a:rPr>
                <a:t>fixed</a:t>
              </a:r>
              <a:r>
                <a:rPr lang="fr-FR" sz="1600" dirty="0">
                  <a:solidFill>
                    <a:schemeClr val="accent2">
                      <a:lumMod val="75000"/>
                    </a:schemeClr>
                  </a:solidFill>
                </a:rPr>
                <a:t> drive</a:t>
              </a:r>
            </a:p>
          </p:txBody>
        </p:sp>
      </p:grpSp>
      <p:pic>
        <p:nvPicPr>
          <p:cNvPr id="91" name="Image 90">
            <a:extLst>
              <a:ext uri="{FF2B5EF4-FFF2-40B4-BE49-F238E27FC236}">
                <a16:creationId xmlns:a16="http://schemas.microsoft.com/office/drawing/2014/main" id="{95902FFF-EA02-8914-D149-7A51183AC5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5690" y="4596414"/>
            <a:ext cx="5163568" cy="159056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EE70570-1228-85F4-952A-807F448C6EC0}"/>
              </a:ext>
            </a:extLst>
          </p:cNvPr>
          <p:cNvSpPr/>
          <p:nvPr/>
        </p:nvSpPr>
        <p:spPr>
          <a:xfrm>
            <a:off x="79364" y="707827"/>
            <a:ext cx="11952651" cy="604867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ZoneTexte 90">
            <a:extLst>
              <a:ext uri="{FF2B5EF4-FFF2-40B4-BE49-F238E27FC236}">
                <a16:creationId xmlns:a16="http://schemas.microsoft.com/office/drawing/2014/main" id="{C3701FBB-B191-161F-4BDE-0F2D9ADB2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787" y="3236979"/>
            <a:ext cx="3463464" cy="15289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67" dirty="0">
                <a:solidFill>
                  <a:schemeClr val="bg1"/>
                </a:solidFill>
              </a:rPr>
              <a:t>Chaos:</a:t>
            </a:r>
          </a:p>
          <a:p>
            <a:pPr marL="628616">
              <a:buFont typeface="Arial" panose="020B0604020202020204" pitchFamily="34" charset="0"/>
              <a:buChar char="•"/>
            </a:pPr>
            <a:r>
              <a:rPr lang="fr-FR" altLang="fr-FR" sz="1867" dirty="0">
                <a:solidFill>
                  <a:schemeClr val="bg1"/>
                </a:solidFill>
              </a:rPr>
              <a:t> non-</a:t>
            </a:r>
            <a:r>
              <a:rPr lang="fr-FR" altLang="fr-FR" sz="1867" dirty="0" err="1">
                <a:solidFill>
                  <a:schemeClr val="bg1"/>
                </a:solidFill>
              </a:rPr>
              <a:t>periodic</a:t>
            </a:r>
            <a:endParaRPr lang="fr-FR" altLang="fr-FR" sz="1867" dirty="0">
              <a:solidFill>
                <a:schemeClr val="bg1"/>
              </a:solidFill>
            </a:endParaRPr>
          </a:p>
          <a:p>
            <a:pPr marL="628616">
              <a:buFont typeface="Arial" panose="020B0604020202020204" pitchFamily="34" charset="0"/>
              <a:buChar char="•"/>
            </a:pPr>
            <a:r>
              <a:rPr lang="fr-FR" altLang="fr-FR" sz="1867" dirty="0">
                <a:solidFill>
                  <a:schemeClr val="bg1"/>
                </a:solidFill>
              </a:rPr>
              <a:t> non-</a:t>
            </a:r>
            <a:r>
              <a:rPr lang="fr-FR" altLang="fr-FR" sz="1867" dirty="0" err="1">
                <a:solidFill>
                  <a:schemeClr val="bg1"/>
                </a:solidFill>
              </a:rPr>
              <a:t>reproducible</a:t>
            </a:r>
            <a:endParaRPr lang="fr-FR" altLang="fr-FR" sz="1867" dirty="0">
              <a:solidFill>
                <a:schemeClr val="bg1"/>
              </a:solidFill>
            </a:endParaRPr>
          </a:p>
          <a:p>
            <a:pPr marL="628616"/>
            <a:endParaRPr lang="fr-FR" altLang="fr-FR" sz="1867" dirty="0">
              <a:solidFill>
                <a:schemeClr val="bg1"/>
              </a:solidFill>
            </a:endParaRPr>
          </a:p>
          <a:p>
            <a:pPr marL="628616"/>
            <a:r>
              <a:rPr lang="fr-FR" altLang="fr-FR" sz="1867" dirty="0">
                <a:solidFill>
                  <a:schemeClr val="bg1"/>
                </a:solidFill>
              </a:rPr>
              <a:t>How do </a:t>
            </a:r>
            <a:r>
              <a:rPr lang="fr-FR" altLang="fr-FR" sz="1867" dirty="0" err="1">
                <a:solidFill>
                  <a:schemeClr val="bg1"/>
                </a:solidFill>
              </a:rPr>
              <a:t>we</a:t>
            </a:r>
            <a:r>
              <a:rPr lang="fr-FR" altLang="fr-FR" sz="1867" dirty="0">
                <a:solidFill>
                  <a:schemeClr val="bg1"/>
                </a:solidFill>
              </a:rPr>
              <a:t> </a:t>
            </a:r>
            <a:r>
              <a:rPr lang="fr-FR" altLang="fr-FR" sz="1867" dirty="0" err="1">
                <a:solidFill>
                  <a:schemeClr val="bg1"/>
                </a:solidFill>
              </a:rPr>
              <a:t>study</a:t>
            </a:r>
            <a:r>
              <a:rPr lang="fr-FR" altLang="fr-FR" sz="1867" dirty="0">
                <a:solidFill>
                  <a:schemeClr val="bg1"/>
                </a:solidFill>
              </a:rPr>
              <a:t> </a:t>
            </a:r>
            <a:r>
              <a:rPr lang="fr-FR" altLang="fr-FR" sz="1867" dirty="0" err="1">
                <a:solidFill>
                  <a:schemeClr val="bg1"/>
                </a:solidFill>
              </a:rPr>
              <a:t>it</a:t>
            </a:r>
            <a:r>
              <a:rPr lang="fr-FR" altLang="fr-FR" sz="1867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33330C-D7B5-B9F7-C351-2C1E4128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2C66-1426-A94E-BDD7-0A5C46CFFF8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4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34" grpId="0"/>
      <p:bldP spid="38" grpId="0" animBg="1"/>
      <p:bldP spid="59" grpId="0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8004AF25-7FBC-4B7F-0553-DDF79946F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440" y="3876240"/>
            <a:ext cx="7498080" cy="1955600"/>
          </a:xfrm>
        </p:spPr>
        <p:txBody>
          <a:bodyPr>
            <a:normAutofit/>
          </a:bodyPr>
          <a:lstStyle/>
          <a:p>
            <a:r>
              <a:rPr lang="fr-FR" sz="2800" u="sng" dirty="0"/>
              <a:t>Martial </a:t>
            </a:r>
            <a:r>
              <a:rPr lang="fr-FR" sz="2800" u="sng" dirty="0" err="1"/>
              <a:t>Defoort</a:t>
            </a:r>
            <a:endParaRPr lang="fr-FR" sz="2800" dirty="0"/>
          </a:p>
          <a:p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Libor</a:t>
            </a:r>
            <a:r>
              <a:rPr lang="fr-FR" sz="2800" dirty="0"/>
              <a:t> </a:t>
            </a:r>
            <a:r>
              <a:rPr lang="fr-FR" sz="2800" dirty="0" err="1"/>
              <a:t>Rufer</a:t>
            </a:r>
            <a:r>
              <a:rPr lang="fr-FR" sz="2800" dirty="0"/>
              <a:t>, Laurent Fesquet, </a:t>
            </a:r>
            <a:r>
              <a:rPr lang="fr-FR" sz="2800" dirty="0" err="1"/>
              <a:t>Skandar</a:t>
            </a:r>
            <a:r>
              <a:rPr lang="fr-FR" sz="2800" dirty="0"/>
              <a:t> </a:t>
            </a:r>
            <a:r>
              <a:rPr lang="fr-FR" sz="2800" dirty="0" err="1"/>
              <a:t>Basrour</a:t>
            </a:r>
            <a:endParaRPr lang="fr-FR" sz="2800" dirty="0"/>
          </a:p>
          <a:p>
            <a:r>
              <a:rPr lang="fr-FR" dirty="0"/>
              <a:t>Univ. Grenoble Alpes, CNRS, Grenoble INP, TIMA</a:t>
            </a:r>
            <a:endParaRPr lang="fr-FR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37854D-6FB8-41B1-CDB1-552D89CF2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108" y="2666492"/>
            <a:ext cx="6491381" cy="762508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Chaotic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MEMS-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TRNG</a:t>
            </a:r>
          </a:p>
        </p:txBody>
      </p:sp>
      <p:pic>
        <p:nvPicPr>
          <p:cNvPr id="14" name="Picture 2" descr="FMNT Fédération des Micro et Nanotechnologies">
            <a:extLst>
              <a:ext uri="{FF2B5EF4-FFF2-40B4-BE49-F238E27FC236}">
                <a16:creationId xmlns:a16="http://schemas.microsoft.com/office/drawing/2014/main" id="{9C40DECC-3A1A-2E1C-59AE-1B94968D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75" y="6036316"/>
            <a:ext cx="1360867" cy="6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terview CNRS-INS2I – NeurONN">
            <a:extLst>
              <a:ext uri="{FF2B5EF4-FFF2-40B4-BE49-F238E27FC236}">
                <a16:creationId xmlns:a16="http://schemas.microsoft.com/office/drawing/2014/main" id="{63029732-78A8-1698-782F-C90886BEB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t="15138" r="29017" b="15744"/>
          <a:stretch/>
        </p:blipFill>
        <p:spPr bwMode="auto">
          <a:xfrm>
            <a:off x="5486662" y="6028214"/>
            <a:ext cx="1021713" cy="6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6B3B70-FBCD-4FB4-3C56-07E796D5426A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48"/>
          <a:stretch/>
        </p:blipFill>
        <p:spPr>
          <a:xfrm>
            <a:off x="6640394" y="5954266"/>
            <a:ext cx="822724" cy="7971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83031-D2CD-48EB-475E-68A74BBE9705}"/>
              </a:ext>
            </a:extLst>
          </p:cNvPr>
          <p:cNvSpPr/>
          <p:nvPr/>
        </p:nvSpPr>
        <p:spPr>
          <a:xfrm>
            <a:off x="5829299" y="2666492"/>
            <a:ext cx="3360705" cy="68213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04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I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54652"/>
      </a:accent1>
      <a:accent2>
        <a:srgbClr val="E66F50"/>
      </a:accent2>
      <a:accent3>
        <a:srgbClr val="1BA18D"/>
      </a:accent3>
      <a:accent4>
        <a:srgbClr val="B9B9B9"/>
      </a:accent4>
      <a:accent5>
        <a:srgbClr val="448CAA"/>
      </a:accent5>
      <a:accent6>
        <a:srgbClr val="B6DCD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̀leTIMA" id="{F3648982-089D-804F-8259-EE7029C71CCA}" vid="{5C4BAEA7-B403-4D44-8B10-F3AB6768E27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62427</TotalTime>
  <Words>675</Words>
  <Application>Microsoft Macintosh PowerPoint</Application>
  <PresentationFormat>Grand écran</PresentationFormat>
  <Paragraphs>235</Paragraphs>
  <Slides>15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Verdana</vt:lpstr>
      <vt:lpstr>Thème Office</vt:lpstr>
      <vt:lpstr>Chaotic MEMS-based TRNG</vt:lpstr>
      <vt:lpstr>Chaos: Where ? Why ?</vt:lpstr>
      <vt:lpstr>Chaos: What for ?</vt:lpstr>
      <vt:lpstr>Tailoring chaos</vt:lpstr>
      <vt:lpstr>Chaotic MEMS-based TRNG</vt:lpstr>
      <vt:lpstr>Micro-ElectroMechanical Systems</vt:lpstr>
      <vt:lpstr>Nonlinear mechanics</vt:lpstr>
      <vt:lpstr>Modulation in a nonlinear membrane</vt:lpstr>
      <vt:lpstr>Chaotic MEMS-based TRNG</vt:lpstr>
      <vt:lpstr>The phase state plane</vt:lpstr>
      <vt:lpstr>Poincaré sections</vt:lpstr>
      <vt:lpstr>Sensitivity to initial conditions</vt:lpstr>
      <vt:lpstr>Lyapunov Exponents</vt:lpstr>
      <vt:lpstr>Concrete example of MEMS-based TRNG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Martial DEFOORT</cp:lastModifiedBy>
  <cp:revision>51</cp:revision>
  <dcterms:created xsi:type="dcterms:W3CDTF">2022-10-24T07:45:30Z</dcterms:created>
  <dcterms:modified xsi:type="dcterms:W3CDTF">2023-07-07T07:30:38Z</dcterms:modified>
</cp:coreProperties>
</file>